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61" r:id="rId4"/>
    <p:sldId id="269" r:id="rId5"/>
    <p:sldId id="267" r:id="rId6"/>
    <p:sldId id="264" r:id="rId7"/>
    <p:sldId id="266" r:id="rId8"/>
    <p:sldId id="265" r:id="rId9"/>
    <p:sldId id="259" r:id="rId10"/>
    <p:sldId id="260" r:id="rId11"/>
    <p:sldId id="270" r:id="rId12"/>
  </p:sldIdLst>
  <p:sldSz cx="12192000" cy="6858000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7" d="100"/>
          <a:sy n="107" d="100"/>
        </p:scale>
        <p:origin x="-102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750A6-679E-42D6-A2ED-DA54A70D18F4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064DA-60CD-4DE9-A305-1DF7548BE7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7263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7604-06FC-4248-81DC-DBADE6C234F5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95F5-2685-4B44-AF63-28152C250A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44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7604-06FC-4248-81DC-DBADE6C234F5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95F5-2685-4B44-AF63-28152C250A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483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7604-06FC-4248-81DC-DBADE6C234F5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95F5-2685-4B44-AF63-28152C250A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342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7604-06FC-4248-81DC-DBADE6C234F5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95F5-2685-4B44-AF63-28152C250A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200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7604-06FC-4248-81DC-DBADE6C234F5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95F5-2685-4B44-AF63-28152C250A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29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7604-06FC-4248-81DC-DBADE6C234F5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95F5-2685-4B44-AF63-28152C250A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21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7604-06FC-4248-81DC-DBADE6C234F5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95F5-2685-4B44-AF63-28152C250A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469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7604-06FC-4248-81DC-DBADE6C234F5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95F5-2685-4B44-AF63-28152C250A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56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7604-06FC-4248-81DC-DBADE6C234F5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95F5-2685-4B44-AF63-28152C250A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5816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7604-06FC-4248-81DC-DBADE6C234F5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95F5-2685-4B44-AF63-28152C250A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75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7604-06FC-4248-81DC-DBADE6C234F5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95F5-2685-4B44-AF63-28152C250A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598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B7604-06FC-4248-81DC-DBADE6C234F5}" type="datetimeFigureOut">
              <a:rPr lang="de-DE" smtClean="0"/>
              <a:t>28.10.2019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F95F5-2685-4B44-AF63-28152C250A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89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3998" y="673475"/>
            <a:ext cx="9144000" cy="2693179"/>
          </a:xfrm>
        </p:spPr>
        <p:txBody>
          <a:bodyPr>
            <a:normAutofit/>
          </a:bodyPr>
          <a:lstStyle/>
          <a:p>
            <a:r>
              <a:rPr lang="de-DE" b="1" i="1" dirty="0" smtClean="0"/>
              <a:t>Law </a:t>
            </a:r>
            <a:r>
              <a:rPr lang="de-DE" b="1" i="1" dirty="0" err="1" smtClean="0"/>
              <a:t>Faculty</a:t>
            </a:r>
            <a:r>
              <a:rPr lang="de-DE" b="1" i="1" dirty="0" smtClean="0"/>
              <a:t> </a:t>
            </a:r>
            <a:r>
              <a:rPr lang="de-DE" b="1" i="1" dirty="0" err="1" smtClean="0"/>
              <a:t>of</a:t>
            </a:r>
            <a:r>
              <a:rPr lang="de-DE" b="1" i="1" dirty="0" smtClean="0"/>
              <a:t> </a:t>
            </a:r>
            <a:br>
              <a:rPr lang="de-DE" b="1" i="1" dirty="0" smtClean="0"/>
            </a:br>
            <a:r>
              <a:rPr lang="de-DE" b="1" i="1" dirty="0" smtClean="0"/>
              <a:t>National Aviation University, Ukraine</a:t>
            </a:r>
            <a:endParaRPr lang="de-DE" b="1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285" y="3516284"/>
            <a:ext cx="3549425" cy="280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18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2193" y="90805"/>
            <a:ext cx="10515600" cy="1325563"/>
          </a:xfrm>
        </p:spPr>
        <p:txBody>
          <a:bodyPr/>
          <a:lstStyle/>
          <a:p>
            <a:r>
              <a:rPr lang="de-DE" b="1" i="1" dirty="0" err="1" smtClean="0"/>
              <a:t>Our</a:t>
            </a:r>
            <a:r>
              <a:rPr lang="de-DE" b="1" i="1" dirty="0" smtClean="0"/>
              <a:t> </a:t>
            </a:r>
            <a:r>
              <a:rPr lang="de-DE" b="1" i="1" dirty="0" err="1" smtClean="0"/>
              <a:t>expectations</a:t>
            </a:r>
            <a:r>
              <a:rPr lang="de-DE" b="1" i="1" dirty="0" smtClean="0"/>
              <a:t> </a:t>
            </a:r>
            <a:r>
              <a:rPr lang="de-DE" b="1" i="1" dirty="0" err="1" smtClean="0"/>
              <a:t>of</a:t>
            </a:r>
            <a:r>
              <a:rPr lang="de-DE" b="1" i="1" dirty="0" smtClean="0"/>
              <a:t> </a:t>
            </a:r>
            <a:r>
              <a:rPr lang="de-DE" b="1" i="1" dirty="0" err="1" smtClean="0"/>
              <a:t>the</a:t>
            </a:r>
            <a:r>
              <a:rPr lang="de-DE" b="1" i="1" dirty="0" smtClean="0"/>
              <a:t> Networking Forum:</a:t>
            </a:r>
            <a:endParaRPr lang="de-DE" b="1" i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2193" y="1263535"/>
            <a:ext cx="11090563" cy="491342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Introduce Law Faculty of NAU, it´s achievements and status to participants of </a:t>
            </a:r>
            <a:r>
              <a:rPr lang="de-DE" dirty="0"/>
              <a:t>Networking Forum;</a:t>
            </a:r>
          </a:p>
          <a:p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acquaintance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all </a:t>
            </a:r>
            <a:r>
              <a:rPr lang="de-DE" dirty="0" err="1"/>
              <a:t>participants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Networking Forum,</a:t>
            </a:r>
            <a:r>
              <a:rPr lang="en-US" dirty="0"/>
              <a:t> </a:t>
            </a:r>
            <a:r>
              <a:rPr lang="en-US" dirty="0" smtClean="0"/>
              <a:t>their experience </a:t>
            </a:r>
            <a:r>
              <a:rPr lang="en-US" dirty="0"/>
              <a:t>and prospects of development</a:t>
            </a:r>
            <a:r>
              <a:rPr lang="de-DE" dirty="0"/>
              <a:t>;</a:t>
            </a:r>
          </a:p>
          <a:p>
            <a:r>
              <a:rPr lang="en-US" dirty="0" smtClean="0"/>
              <a:t>Develop </a:t>
            </a:r>
            <a:r>
              <a:rPr lang="en-US" dirty="0"/>
              <a:t>and extend the cooperation in the field of </a:t>
            </a:r>
            <a:r>
              <a:rPr lang="en-US" dirty="0" smtClean="0"/>
              <a:t>scientific, educational and social progress;</a:t>
            </a:r>
          </a:p>
          <a:p>
            <a:r>
              <a:rPr lang="en-US" dirty="0" smtClean="0"/>
              <a:t>Enhance </a:t>
            </a:r>
            <a:r>
              <a:rPr lang="en-US" dirty="0"/>
              <a:t>efficiency of educational, </a:t>
            </a:r>
            <a:r>
              <a:rPr lang="en-US" dirty="0" smtClean="0"/>
              <a:t>methodical </a:t>
            </a:r>
            <a:r>
              <a:rPr lang="en-US" dirty="0"/>
              <a:t>and </a:t>
            </a:r>
            <a:r>
              <a:rPr lang="en-US" dirty="0" smtClean="0"/>
              <a:t>research spheres;</a:t>
            </a:r>
          </a:p>
          <a:p>
            <a:r>
              <a:rPr lang="de-DE" dirty="0" err="1" smtClean="0"/>
              <a:t>Discuss</a:t>
            </a:r>
            <a:r>
              <a:rPr lang="de-DE" dirty="0" smtClean="0"/>
              <a:t> </a:t>
            </a:r>
            <a:r>
              <a:rPr lang="en-US" dirty="0"/>
              <a:t>current problems of cooperation in education and </a:t>
            </a:r>
            <a:r>
              <a:rPr lang="en-US" dirty="0" smtClean="0"/>
              <a:t>science;</a:t>
            </a:r>
          </a:p>
          <a:p>
            <a:r>
              <a:rPr lang="en-US" dirty="0"/>
              <a:t>Establish vectors and directions of international </a:t>
            </a:r>
            <a:r>
              <a:rPr lang="en-US" dirty="0" smtClean="0"/>
              <a:t>cooperation;</a:t>
            </a:r>
          </a:p>
          <a:p>
            <a:r>
              <a:rPr lang="en-US" dirty="0" smtClean="0"/>
              <a:t>Consider of challenges </a:t>
            </a:r>
            <a:r>
              <a:rPr lang="en-US" dirty="0"/>
              <a:t>of jurisprudence: problems and prospects of </a:t>
            </a:r>
            <a:r>
              <a:rPr lang="en-US" dirty="0" smtClean="0"/>
              <a:t>law</a:t>
            </a:r>
          </a:p>
          <a:p>
            <a:r>
              <a:rPr lang="en-GB" dirty="0" smtClean="0"/>
              <a:t>Advance the cooperation in </a:t>
            </a:r>
            <a:r>
              <a:rPr lang="en-GB" dirty="0"/>
              <a:t>the field of specialists training of all levels and conduction of research activities on the basis of equal rights principles and mutual respect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761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31291" y="2711161"/>
            <a:ext cx="10515600" cy="1325563"/>
          </a:xfrm>
        </p:spPr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r>
              <a:rPr lang="de-DE" dirty="0" smtClean="0"/>
              <a:t>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232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9561"/>
            <a:ext cx="10857807" cy="1325563"/>
          </a:xfrm>
        </p:spPr>
        <p:txBody>
          <a:bodyPr>
            <a:normAutofit/>
          </a:bodyPr>
          <a:lstStyle/>
          <a:p>
            <a:r>
              <a:rPr lang="de-DE" b="1" i="1" dirty="0" smtClean="0"/>
              <a:t>National </a:t>
            </a:r>
            <a:r>
              <a:rPr lang="de-DE" b="1" i="1" dirty="0"/>
              <a:t>Aviation </a:t>
            </a:r>
            <a:r>
              <a:rPr lang="de-DE" b="1" i="1" dirty="0" smtClean="0"/>
              <a:t>University (NAU), Law </a:t>
            </a:r>
            <a:r>
              <a:rPr lang="de-DE" b="1" i="1" dirty="0" err="1" smtClean="0"/>
              <a:t>Faculty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11563"/>
            <a:ext cx="10515600" cy="53293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smtClean="0"/>
              <a:t>General </a:t>
            </a:r>
            <a:r>
              <a:rPr lang="de-DE" dirty="0" err="1" smtClean="0"/>
              <a:t>information</a:t>
            </a:r>
            <a:r>
              <a:rPr lang="de-DE" dirty="0" smtClean="0"/>
              <a:t>:</a:t>
            </a:r>
          </a:p>
          <a:p>
            <a:r>
              <a:rPr lang="de-DE" i="1" dirty="0" err="1" smtClean="0"/>
              <a:t>Number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</a:t>
            </a:r>
            <a:r>
              <a:rPr lang="de-DE" i="1" dirty="0" err="1" smtClean="0"/>
              <a:t>students</a:t>
            </a:r>
            <a:r>
              <a:rPr lang="de-DE" i="1" dirty="0" smtClean="0"/>
              <a:t>: 562</a:t>
            </a:r>
          </a:p>
          <a:p>
            <a:r>
              <a:rPr lang="de-DE" i="1" dirty="0" err="1" smtClean="0"/>
              <a:t>Number</a:t>
            </a:r>
            <a:r>
              <a:rPr lang="de-DE" i="1" dirty="0" smtClean="0"/>
              <a:t> of </a:t>
            </a:r>
            <a:r>
              <a:rPr lang="de-DE" i="1" dirty="0" err="1" smtClean="0"/>
              <a:t>teaching</a:t>
            </a:r>
            <a:r>
              <a:rPr lang="de-DE" i="1" dirty="0" smtClean="0"/>
              <a:t> </a:t>
            </a:r>
            <a:r>
              <a:rPr lang="de-DE" i="1" dirty="0" err="1" smtClean="0"/>
              <a:t>staff</a:t>
            </a:r>
            <a:r>
              <a:rPr lang="de-DE" i="1" dirty="0" smtClean="0"/>
              <a:t>: 102 </a:t>
            </a:r>
          </a:p>
          <a:p>
            <a:pPr lvl="1"/>
            <a:r>
              <a:rPr lang="de-DE" i="1" dirty="0" smtClean="0"/>
              <a:t>48 – </a:t>
            </a:r>
            <a:r>
              <a:rPr lang="de-DE" i="1" dirty="0" err="1" smtClean="0"/>
              <a:t>teaching</a:t>
            </a:r>
            <a:r>
              <a:rPr lang="de-DE" i="1" dirty="0" smtClean="0"/>
              <a:t> </a:t>
            </a:r>
            <a:r>
              <a:rPr lang="de-DE" i="1" dirty="0" err="1" smtClean="0"/>
              <a:t>staff</a:t>
            </a:r>
            <a:r>
              <a:rPr lang="de-DE" i="1" dirty="0"/>
              <a:t>, </a:t>
            </a:r>
            <a:endParaRPr lang="de-DE" i="1" dirty="0" smtClean="0"/>
          </a:p>
          <a:p>
            <a:pPr lvl="1"/>
            <a:r>
              <a:rPr lang="de-DE" i="1" dirty="0" smtClean="0"/>
              <a:t>54 </a:t>
            </a:r>
            <a:r>
              <a:rPr lang="de-DE" i="1" dirty="0" err="1"/>
              <a:t>scientific</a:t>
            </a:r>
            <a:r>
              <a:rPr lang="de-DE" i="1" dirty="0"/>
              <a:t> </a:t>
            </a:r>
            <a:r>
              <a:rPr lang="de-DE" i="1" dirty="0" err="1"/>
              <a:t>and</a:t>
            </a:r>
            <a:r>
              <a:rPr lang="de-DE" i="1" dirty="0"/>
              <a:t> </a:t>
            </a:r>
            <a:r>
              <a:rPr lang="de-DE" i="1" dirty="0" err="1"/>
              <a:t>pedagogical</a:t>
            </a:r>
            <a:r>
              <a:rPr lang="de-DE" i="1" dirty="0"/>
              <a:t> </a:t>
            </a:r>
            <a:r>
              <a:rPr lang="de-DE" i="1" dirty="0" err="1" smtClean="0"/>
              <a:t>staff</a:t>
            </a:r>
            <a:endParaRPr lang="de-DE" i="1" dirty="0" smtClean="0"/>
          </a:p>
          <a:p>
            <a:r>
              <a:rPr lang="de-DE" i="1" dirty="0" err="1" smtClean="0"/>
              <a:t>Number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</a:t>
            </a:r>
            <a:r>
              <a:rPr lang="de-DE" i="1" dirty="0" err="1" smtClean="0"/>
              <a:t>chairs</a:t>
            </a:r>
            <a:r>
              <a:rPr lang="de-DE" i="1" dirty="0" smtClean="0"/>
              <a:t>: 6</a:t>
            </a:r>
          </a:p>
          <a:p>
            <a:r>
              <a:rPr lang="de-DE" i="1" dirty="0" err="1" smtClean="0"/>
              <a:t>Founting</a:t>
            </a:r>
            <a:r>
              <a:rPr lang="de-DE" i="1" dirty="0" smtClean="0"/>
              <a:t> </a:t>
            </a:r>
            <a:r>
              <a:rPr lang="de-DE" i="1" dirty="0" err="1" smtClean="0"/>
              <a:t>date</a:t>
            </a:r>
            <a:r>
              <a:rPr lang="de-DE" i="1" dirty="0" smtClean="0"/>
              <a:t>:</a:t>
            </a:r>
          </a:p>
          <a:p>
            <a:pPr lvl="1"/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</a:t>
            </a:r>
            <a:r>
              <a:rPr lang="de-DE" i="1" dirty="0" err="1" smtClean="0"/>
              <a:t>the</a:t>
            </a:r>
            <a:r>
              <a:rPr lang="de-DE" i="1" dirty="0" smtClean="0"/>
              <a:t> University: 1905</a:t>
            </a:r>
          </a:p>
          <a:p>
            <a:pPr lvl="1"/>
            <a:r>
              <a:rPr lang="de-DE" i="1" dirty="0" err="1" smtClean="0"/>
              <a:t>of</a:t>
            </a:r>
            <a:r>
              <a:rPr lang="de-DE" i="1" dirty="0" smtClean="0"/>
              <a:t> Law </a:t>
            </a:r>
            <a:r>
              <a:rPr lang="de-DE" i="1" dirty="0" err="1" smtClean="0"/>
              <a:t>Faculty</a:t>
            </a:r>
            <a:r>
              <a:rPr lang="de-DE" i="1" dirty="0" smtClean="0"/>
              <a:t>: 2000 </a:t>
            </a:r>
          </a:p>
          <a:p>
            <a:r>
              <a:rPr lang="en-US" i="1" dirty="0" smtClean="0"/>
              <a:t>Law </a:t>
            </a:r>
            <a:r>
              <a:rPr lang="en-US" i="1" dirty="0"/>
              <a:t>Faculty </a:t>
            </a:r>
            <a:r>
              <a:rPr lang="en-US" i="1" dirty="0" smtClean="0"/>
              <a:t>of NAU carries </a:t>
            </a:r>
            <a:r>
              <a:rPr lang="en-US" i="1" dirty="0"/>
              <a:t>out </a:t>
            </a:r>
            <a:r>
              <a:rPr lang="en-US" i="1" dirty="0" err="1" smtClean="0"/>
              <a:t>trainig</a:t>
            </a:r>
            <a:r>
              <a:rPr lang="en-US" i="1" dirty="0" smtClean="0"/>
              <a:t> of </a:t>
            </a:r>
            <a:r>
              <a:rPr lang="en-US" i="1" dirty="0"/>
              <a:t>legal experts </a:t>
            </a:r>
            <a:r>
              <a:rPr lang="en-US" i="1" dirty="0" smtClean="0"/>
              <a:t>for programs </a:t>
            </a:r>
            <a:r>
              <a:rPr lang="en-US" i="1" dirty="0"/>
              <a:t>of educational degrees "Bachelor", "Master</a:t>
            </a:r>
            <a:r>
              <a:rPr lang="en-US" i="1" dirty="0" smtClean="0"/>
              <a:t>". The </a:t>
            </a:r>
            <a:r>
              <a:rPr lang="en-US" i="1" dirty="0"/>
              <a:t>special feature of the faculty is additional profiling </a:t>
            </a:r>
            <a:r>
              <a:rPr lang="en-US" i="1" dirty="0" smtClean="0"/>
              <a:t>in air and space law</a:t>
            </a:r>
            <a:r>
              <a:rPr lang="en-US" i="1" dirty="0"/>
              <a:t>, internships in the legal departments of </a:t>
            </a:r>
            <a:r>
              <a:rPr lang="en-US" i="1" dirty="0" smtClean="0"/>
              <a:t>airlines, air enterprises and </a:t>
            </a:r>
            <a:r>
              <a:rPr lang="en-US" i="1" dirty="0"/>
              <a:t>in </a:t>
            </a:r>
            <a:r>
              <a:rPr lang="en-US" i="1" dirty="0" smtClean="0"/>
              <a:t>relevant international organizations</a:t>
            </a:r>
            <a:endParaRPr lang="de-DE" i="1" dirty="0" smtClean="0"/>
          </a:p>
        </p:txBody>
      </p:sp>
    </p:spTree>
    <p:extLst>
      <p:ext uri="{BB962C8B-B14F-4D97-AF65-F5344CB8AC3E}">
        <p14:creationId xmlns:p14="http://schemas.microsoft.com/office/powerpoint/2010/main" val="243194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1" dirty="0" smtClean="0"/>
              <a:t>STRUCTURE OF STUDIES SPECIALIZATION</a:t>
            </a:r>
            <a:endParaRPr lang="de-DE" b="1" i="1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917596"/>
              </p:ext>
            </p:extLst>
          </p:nvPr>
        </p:nvGraphicFramePr>
        <p:xfrm>
          <a:off x="838200" y="1465407"/>
          <a:ext cx="10515600" cy="4885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7291">
                  <a:extLst>
                    <a:ext uri="{9D8B030D-6E8A-4147-A177-3AD203B41FA5}">
                      <a16:colId xmlns:a16="http://schemas.microsoft.com/office/drawing/2014/main" xmlns="" val="322678319"/>
                    </a:ext>
                  </a:extLst>
                </a:gridCol>
                <a:gridCol w="2955636">
                  <a:extLst>
                    <a:ext uri="{9D8B030D-6E8A-4147-A177-3AD203B41FA5}">
                      <a16:colId xmlns:a16="http://schemas.microsoft.com/office/drawing/2014/main" xmlns="" val="369634715"/>
                    </a:ext>
                  </a:extLst>
                </a:gridCol>
                <a:gridCol w="5682673">
                  <a:extLst>
                    <a:ext uri="{9D8B030D-6E8A-4147-A177-3AD203B41FA5}">
                      <a16:colId xmlns:a16="http://schemas.microsoft.com/office/drawing/2014/main" xmlns="" val="30282183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Discipline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Specialty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Educational </a:t>
                      </a:r>
                      <a:r>
                        <a:rPr lang="de-DE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de-D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professional </a:t>
                      </a:r>
                      <a:r>
                        <a:rPr lang="de-DE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programs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SPECIALIZATION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68521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Law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 b="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Legal </a:t>
                      </a:r>
                      <a:r>
                        <a:rPr lang="de-DE" sz="2000" b="0" kern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support</a:t>
                      </a:r>
                      <a:r>
                        <a:rPr lang="de-DE" sz="2000" b="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b="0" kern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de-DE" sz="2000" b="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b="0" kern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customs</a:t>
                      </a:r>
                      <a:r>
                        <a:rPr lang="de-DE" sz="2000" b="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b="0" kern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de-DE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Transport law;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Civil and labor law;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Business law;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service;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Court. Advocacy. The Public Prosecutor's Office. 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Notary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37326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Civil</a:t>
                      </a:r>
                      <a:r>
                        <a:rPr lang="de-DE" sz="2000" b="1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Security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Law </a:t>
                      </a:r>
                      <a:r>
                        <a:rPr lang="de-DE" sz="2000" kern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enforcement</a:t>
                      </a:r>
                      <a:r>
                        <a:rPr lang="de-DE" sz="2000" kern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kern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activities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Criminal</a:t>
                      </a: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procedural</a:t>
                      </a: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activity</a:t>
                      </a: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law</a:t>
                      </a: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enforcement</a:t>
                      </a: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agencies</a:t>
                      </a: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Administrative </a:t>
                      </a:r>
                      <a:r>
                        <a:rPr lang="de-DE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procedural</a:t>
                      </a: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activities</a:t>
                      </a: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law</a:t>
                      </a: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enforcement</a:t>
                      </a: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agencies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04064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62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1" dirty="0"/>
              <a:t>PREVIOUS EXPERIENCES WITH REGIONAL OR INTERNATIONAL </a:t>
            </a:r>
            <a:r>
              <a:rPr lang="de-DE" b="1" i="1" dirty="0" smtClean="0"/>
              <a:t>COOPERATIONS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07107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27" y="229431"/>
            <a:ext cx="11188954" cy="6293788"/>
          </a:xfrm>
        </p:spPr>
      </p:pic>
      <p:sp>
        <p:nvSpPr>
          <p:cNvPr id="2" name="Textfeld 1"/>
          <p:cNvSpPr txBox="1"/>
          <p:nvPr/>
        </p:nvSpPr>
        <p:spPr>
          <a:xfrm>
            <a:off x="6001304" y="230821"/>
            <a:ext cx="31693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Aviation Academy, Baku State University</a:t>
            </a:r>
          </a:p>
          <a:p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8025410" y="784819"/>
            <a:ext cx="1597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Branch of the Russian State Social University in Minsk</a:t>
            </a:r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8298237" y="2914550"/>
            <a:ext cx="30740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/>
              <a:t>Chornoryztsya Khrabra Varna Free University </a:t>
            </a:r>
          </a:p>
        </p:txBody>
      </p:sp>
      <p:sp>
        <p:nvSpPr>
          <p:cNvPr id="5" name="Rechteck 4"/>
          <p:cNvSpPr/>
          <p:nvPr/>
        </p:nvSpPr>
        <p:spPr>
          <a:xfrm>
            <a:off x="10377996" y="4057534"/>
            <a:ext cx="15370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/>
              <a:t>Ningbo University of Technology</a:t>
            </a:r>
            <a:endParaRPr lang="de-DE" sz="1200" dirty="0"/>
          </a:p>
        </p:txBody>
      </p:sp>
      <p:sp>
        <p:nvSpPr>
          <p:cNvPr id="7" name="Rechteck 6"/>
          <p:cNvSpPr/>
          <p:nvPr/>
        </p:nvSpPr>
        <p:spPr>
          <a:xfrm>
            <a:off x="9030847" y="5316815"/>
            <a:ext cx="13471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Turku University, Faculty of Law </a:t>
            </a:r>
            <a:endParaRPr lang="de-DE" sz="1200" dirty="0"/>
          </a:p>
        </p:txBody>
      </p:sp>
      <p:sp>
        <p:nvSpPr>
          <p:cNvPr id="8" name="Rechteck 7"/>
          <p:cNvSpPr/>
          <p:nvPr/>
        </p:nvSpPr>
        <p:spPr>
          <a:xfrm>
            <a:off x="8016532" y="6417165"/>
            <a:ext cx="30805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Caucasian International University, </a:t>
            </a:r>
            <a:r>
              <a:rPr lang="en-US" sz="1200" dirty="0" err="1"/>
              <a:t>Guram</a:t>
            </a:r>
            <a:r>
              <a:rPr lang="en-US" sz="1200" dirty="0"/>
              <a:t> </a:t>
            </a:r>
            <a:r>
              <a:rPr lang="en-US" sz="1200" dirty="0" err="1"/>
              <a:t>Tavartkiladze</a:t>
            </a:r>
            <a:r>
              <a:rPr lang="en-US" sz="1200" dirty="0"/>
              <a:t> Teaching University</a:t>
            </a:r>
          </a:p>
        </p:txBody>
      </p:sp>
      <p:sp>
        <p:nvSpPr>
          <p:cNvPr id="9" name="Rechteck 8"/>
          <p:cNvSpPr/>
          <p:nvPr/>
        </p:nvSpPr>
        <p:spPr>
          <a:xfrm>
            <a:off x="5149048" y="6396335"/>
            <a:ext cx="30272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Himachal Pradesh National Law University (</a:t>
            </a:r>
            <a:r>
              <a:rPr lang="en-US" sz="1200" dirty="0" err="1"/>
              <a:t>Gurwinder</a:t>
            </a:r>
            <a:r>
              <a:rPr lang="en-US" sz="1200" dirty="0"/>
              <a:t> Singh, PhD in International law)</a:t>
            </a:r>
          </a:p>
        </p:txBody>
      </p:sp>
      <p:sp>
        <p:nvSpPr>
          <p:cNvPr id="10" name="Rechteck 9"/>
          <p:cNvSpPr/>
          <p:nvPr/>
        </p:nvSpPr>
        <p:spPr>
          <a:xfrm>
            <a:off x="3825481" y="6057165"/>
            <a:ext cx="13235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University of Turin</a:t>
            </a:r>
          </a:p>
        </p:txBody>
      </p:sp>
      <p:sp>
        <p:nvSpPr>
          <p:cNvPr id="11" name="Rechteck 10"/>
          <p:cNvSpPr/>
          <p:nvPr/>
        </p:nvSpPr>
        <p:spPr>
          <a:xfrm>
            <a:off x="1282823" y="6341692"/>
            <a:ext cx="32044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High School of Trade in Radom, Maria Curie-</a:t>
            </a:r>
            <a:r>
              <a:rPr lang="en-US" sz="1200" dirty="0" err="1"/>
              <a:t>Skłodowska</a:t>
            </a:r>
            <a:r>
              <a:rPr lang="en-US" sz="1200" dirty="0"/>
              <a:t> University, Naval Academy in </a:t>
            </a:r>
            <a:r>
              <a:rPr lang="en-US" sz="1200" dirty="0" err="1"/>
              <a:t>Slupsk</a:t>
            </a:r>
            <a:endParaRPr lang="en-US" sz="1200" dirty="0"/>
          </a:p>
        </p:txBody>
      </p:sp>
      <p:sp>
        <p:nvSpPr>
          <p:cNvPr id="12" name="Rechteck 11"/>
          <p:cNvSpPr/>
          <p:nvPr/>
        </p:nvSpPr>
        <p:spPr>
          <a:xfrm>
            <a:off x="0" y="5864604"/>
            <a:ext cx="23081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Center for the Study of European Reforms</a:t>
            </a:r>
          </a:p>
        </p:txBody>
      </p:sp>
      <p:sp>
        <p:nvSpPr>
          <p:cNvPr id="13" name="Rechteck 12"/>
          <p:cNvSpPr/>
          <p:nvPr/>
        </p:nvSpPr>
        <p:spPr>
          <a:xfrm>
            <a:off x="0" y="3965200"/>
            <a:ext cx="32581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Scientific Consulting Community </a:t>
            </a:r>
            <a:r>
              <a:rPr lang="en-US" sz="1200" dirty="0" err="1"/>
              <a:t>s.r.o</a:t>
            </a:r>
            <a:r>
              <a:rPr lang="en-US" sz="1200" dirty="0"/>
              <a:t>. ”Open Europe”, Eastern European Development Agency, European Institute for Continuing Education, </a:t>
            </a:r>
            <a:r>
              <a:rPr lang="ru-RU" sz="1200" dirty="0"/>
              <a:t>Dubnicky</a:t>
            </a:r>
            <a:r>
              <a:rPr lang="de-DE" sz="1200" dirty="0"/>
              <a:t> </a:t>
            </a:r>
            <a:r>
              <a:rPr lang="ru-RU" sz="1200" dirty="0"/>
              <a:t>Technology</a:t>
            </a:r>
            <a:r>
              <a:rPr lang="de-DE" sz="1200" dirty="0"/>
              <a:t> </a:t>
            </a:r>
            <a:r>
              <a:rPr lang="ru-RU" sz="1200" dirty="0"/>
              <a:t>Institut</a:t>
            </a:r>
            <a:endParaRPr lang="de-DE" sz="1200" dirty="0"/>
          </a:p>
        </p:txBody>
      </p:sp>
      <p:sp>
        <p:nvSpPr>
          <p:cNvPr id="14" name="Rechteck 13"/>
          <p:cNvSpPr/>
          <p:nvPr/>
        </p:nvSpPr>
        <p:spPr>
          <a:xfrm>
            <a:off x="1970842" y="2518154"/>
            <a:ext cx="15703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University of Ljubljana</a:t>
            </a:r>
            <a:endParaRPr lang="en-US" sz="1200" dirty="0"/>
          </a:p>
        </p:txBody>
      </p:sp>
      <p:sp>
        <p:nvSpPr>
          <p:cNvPr id="15" name="Rechteck 14"/>
          <p:cNvSpPr/>
          <p:nvPr/>
        </p:nvSpPr>
        <p:spPr>
          <a:xfrm>
            <a:off x="375523" y="1092595"/>
            <a:ext cx="18145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Academy of </a:t>
            </a:r>
            <a:r>
              <a:rPr lang="en-US" sz="1400" dirty="0" err="1"/>
              <a:t>Melitense</a:t>
            </a:r>
            <a:endParaRPr lang="de-DE" sz="1400" dirty="0"/>
          </a:p>
        </p:txBody>
      </p:sp>
      <p:sp>
        <p:nvSpPr>
          <p:cNvPr id="16" name="Rechteck 15"/>
          <p:cNvSpPr/>
          <p:nvPr/>
        </p:nvSpPr>
        <p:spPr>
          <a:xfrm>
            <a:off x="1682118" y="237935"/>
            <a:ext cx="19827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/>
              <a:t>Medianet</a:t>
            </a:r>
            <a:r>
              <a:rPr lang="en-US" sz="1200" dirty="0"/>
              <a:t> Istanbul University</a:t>
            </a:r>
          </a:p>
        </p:txBody>
      </p:sp>
      <p:sp>
        <p:nvSpPr>
          <p:cNvPr id="17" name="Rechteck 16"/>
          <p:cNvSpPr/>
          <p:nvPr/>
        </p:nvSpPr>
        <p:spPr>
          <a:xfrm>
            <a:off x="3825481" y="53269"/>
            <a:ext cx="2172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The Leavitt Institute for International Development</a:t>
            </a:r>
            <a:endParaRPr lang="en-US" dirty="0"/>
          </a:p>
        </p:txBody>
      </p:sp>
      <p:sp>
        <p:nvSpPr>
          <p:cNvPr id="18" name="Rechteck 17"/>
          <p:cNvSpPr/>
          <p:nvPr/>
        </p:nvSpPr>
        <p:spPr>
          <a:xfrm>
            <a:off x="10112910" y="658781"/>
            <a:ext cx="12593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Vilnius University</a:t>
            </a:r>
          </a:p>
        </p:txBody>
      </p:sp>
    </p:spTree>
    <p:extLst>
      <p:ext uri="{BB962C8B-B14F-4D97-AF65-F5344CB8AC3E}">
        <p14:creationId xmlns:p14="http://schemas.microsoft.com/office/powerpoint/2010/main" val="325946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49" y="249382"/>
            <a:ext cx="10183091" cy="863311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International </a:t>
            </a:r>
            <a:r>
              <a:rPr lang="en-US" b="1" i="1" dirty="0" smtClean="0"/>
              <a:t>projects</a:t>
            </a:r>
            <a:endParaRPr lang="de-DE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1112693"/>
            <a:ext cx="10515600" cy="497695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Joint organization and participation in </a:t>
            </a:r>
            <a:r>
              <a:rPr lang="en-US" dirty="0" smtClean="0">
                <a:solidFill>
                  <a:schemeClr val="tx1"/>
                </a:solidFill>
              </a:rPr>
              <a:t>conferences, in </a:t>
            </a:r>
            <a:r>
              <a:rPr lang="en-US" dirty="0">
                <a:solidFill>
                  <a:schemeClr val="tx1"/>
                </a:solidFill>
              </a:rPr>
              <a:t>the editorial </a:t>
            </a:r>
            <a:r>
              <a:rPr lang="en-US" dirty="0" smtClean="0">
                <a:solidFill>
                  <a:schemeClr val="tx1"/>
                </a:solidFill>
              </a:rPr>
              <a:t>journal “Legal </a:t>
            </a:r>
            <a:r>
              <a:rPr lang="en-US" dirty="0">
                <a:solidFill>
                  <a:schemeClr val="tx1"/>
                </a:solidFill>
              </a:rPr>
              <a:t>Bulletin. Air and Space </a:t>
            </a:r>
            <a:r>
              <a:rPr lang="en-US" dirty="0" smtClean="0">
                <a:solidFill>
                  <a:schemeClr val="tx1"/>
                </a:solidFill>
              </a:rPr>
              <a:t>Law” and “</a:t>
            </a:r>
            <a:r>
              <a:rPr lang="en-US" dirty="0" err="1" smtClean="0">
                <a:solidFill>
                  <a:schemeClr val="tx1"/>
                </a:solidFill>
              </a:rPr>
              <a:t>Vedetsky</a:t>
            </a:r>
            <a:r>
              <a:rPr lang="en-US" dirty="0" smtClean="0">
                <a:solidFill>
                  <a:schemeClr val="tx1"/>
                </a:solidFill>
              </a:rPr>
              <a:t> Journal”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Joint scientific </a:t>
            </a:r>
            <a:r>
              <a:rPr lang="en-US" dirty="0">
                <a:solidFill>
                  <a:schemeClr val="tx1"/>
                </a:solidFill>
              </a:rPr>
              <a:t>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Organization </a:t>
            </a:r>
            <a:r>
              <a:rPr lang="en-US" dirty="0">
                <a:solidFill>
                  <a:schemeClr val="tx1"/>
                </a:solidFill>
              </a:rPr>
              <a:t>of summer school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Research </a:t>
            </a:r>
            <a:r>
              <a:rPr lang="en-US" dirty="0">
                <a:solidFill>
                  <a:schemeClr val="tx1"/>
                </a:solidFill>
              </a:rPr>
              <a:t>and publishing cooperation in scientific rights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Joint organization and participation in the conference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Research and </a:t>
            </a:r>
            <a:r>
              <a:rPr lang="en-US" dirty="0" smtClean="0">
                <a:solidFill>
                  <a:schemeClr val="tx1"/>
                </a:solidFill>
              </a:rPr>
              <a:t>editorial </a:t>
            </a:r>
            <a:r>
              <a:rPr lang="en-US" dirty="0">
                <a:solidFill>
                  <a:schemeClr val="tx1"/>
                </a:solidFill>
              </a:rPr>
              <a:t>cooperation in international </a:t>
            </a:r>
            <a:r>
              <a:rPr lang="en-US" dirty="0" smtClean="0">
                <a:solidFill>
                  <a:schemeClr val="tx1"/>
                </a:solidFill>
              </a:rPr>
              <a:t>law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Organization </a:t>
            </a:r>
            <a:r>
              <a:rPr lang="en-US" dirty="0">
                <a:solidFill>
                  <a:schemeClr val="tx1"/>
                </a:solidFill>
              </a:rPr>
              <a:t>of </a:t>
            </a:r>
            <a:r>
              <a:rPr lang="en-US" dirty="0" smtClean="0">
                <a:solidFill>
                  <a:schemeClr val="tx1"/>
                </a:solidFill>
              </a:rPr>
              <a:t>internships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Joint </a:t>
            </a:r>
            <a:r>
              <a:rPr lang="en-US" dirty="0" smtClean="0">
                <a:solidFill>
                  <a:schemeClr val="tx1"/>
                </a:solidFill>
              </a:rPr>
              <a:t>scientific research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Academic mobility of business and academic 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Collaborative Science and Research Software, Exchange of Academic Materials, Publications, Collaborative Study of Symposia, Conferences and </a:t>
            </a:r>
            <a:r>
              <a:rPr lang="en-US" dirty="0" smtClean="0">
                <a:solidFill>
                  <a:schemeClr val="tx1"/>
                </a:solidFill>
              </a:rPr>
              <a:t>Seminars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Research </a:t>
            </a:r>
            <a:r>
              <a:rPr lang="en-US" dirty="0">
                <a:solidFill>
                  <a:schemeClr val="tx1"/>
                </a:solidFill>
              </a:rPr>
              <a:t>and publishing cooperation in scientific rights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0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02818" cy="1325563"/>
          </a:xfrm>
        </p:spPr>
        <p:txBody>
          <a:bodyPr>
            <a:normAutofit/>
          </a:bodyPr>
          <a:lstStyle/>
          <a:p>
            <a:r>
              <a:rPr lang="de-DE" sz="4200" b="1" i="1" dirty="0"/>
              <a:t>Regional </a:t>
            </a:r>
            <a:r>
              <a:rPr lang="de-DE" sz="4200" b="1" i="1" dirty="0" err="1"/>
              <a:t>coorperations</a:t>
            </a:r>
            <a:r>
              <a:rPr lang="de-DE" sz="4200" b="1" i="1" dirty="0"/>
              <a:t> </a:t>
            </a:r>
            <a:r>
              <a:rPr lang="de-DE" sz="4200" b="1" i="1" dirty="0" err="1" smtClean="0"/>
              <a:t>with</a:t>
            </a:r>
            <a:r>
              <a:rPr lang="de-DE" sz="4200" b="1" i="1" dirty="0" smtClean="0"/>
              <a:t> national </a:t>
            </a:r>
            <a:r>
              <a:rPr lang="de-DE" sz="4200" b="1" i="1" dirty="0" err="1" smtClean="0"/>
              <a:t>faculties</a:t>
            </a:r>
            <a:r>
              <a:rPr lang="de-DE" sz="4200" b="1" i="1" dirty="0" smtClean="0"/>
              <a:t>/</a:t>
            </a:r>
            <a:r>
              <a:rPr lang="de-DE" sz="4200" b="1" i="1" dirty="0" err="1" smtClean="0"/>
              <a:t>universities</a:t>
            </a:r>
            <a:endParaRPr lang="de-DE" sz="4200" b="1" i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i="1" dirty="0" smtClean="0"/>
              <a:t>NAU </a:t>
            </a:r>
            <a:r>
              <a:rPr lang="de-DE" i="1" dirty="0" err="1" smtClean="0"/>
              <a:t>has</a:t>
            </a:r>
            <a:r>
              <a:rPr lang="de-DE" i="1" dirty="0"/>
              <a:t>  </a:t>
            </a:r>
            <a:r>
              <a:rPr lang="de-DE" i="1" dirty="0" err="1"/>
              <a:t>close</a:t>
            </a:r>
            <a:r>
              <a:rPr lang="de-DE" i="1" dirty="0"/>
              <a:t> </a:t>
            </a:r>
            <a:r>
              <a:rPr lang="de-DE" i="1" dirty="0" err="1" smtClean="0"/>
              <a:t>cooperation</a:t>
            </a:r>
            <a:r>
              <a:rPr lang="de-DE" i="1" dirty="0" smtClean="0"/>
              <a:t> </a:t>
            </a:r>
            <a:r>
              <a:rPr lang="de-DE" i="1" dirty="0" err="1" smtClean="0"/>
              <a:t>with</a:t>
            </a:r>
            <a:r>
              <a:rPr lang="de-DE" i="1" dirty="0" smtClean="0"/>
              <a:t> all national </a:t>
            </a:r>
            <a:r>
              <a:rPr lang="de-DE" i="1" dirty="0" err="1" smtClean="0"/>
              <a:t>faculties</a:t>
            </a:r>
            <a:r>
              <a:rPr lang="de-DE" i="1" dirty="0" smtClean="0"/>
              <a:t>/</a:t>
            </a:r>
            <a:r>
              <a:rPr lang="de-DE" i="1" dirty="0" err="1" smtClean="0"/>
              <a:t>universities</a:t>
            </a:r>
            <a:r>
              <a:rPr lang="de-DE" i="1" dirty="0" smtClean="0"/>
              <a:t>. Main </a:t>
            </a:r>
            <a:r>
              <a:rPr lang="de-DE" i="1" dirty="0" err="1" smtClean="0"/>
              <a:t>partners</a:t>
            </a:r>
            <a:r>
              <a:rPr lang="de-DE" i="1" dirty="0" smtClean="0"/>
              <a:t> on a national </a:t>
            </a:r>
            <a:r>
              <a:rPr lang="de-DE" i="1" dirty="0" err="1" smtClean="0"/>
              <a:t>level</a:t>
            </a:r>
            <a:r>
              <a:rPr lang="de-DE" i="1" dirty="0" smtClean="0"/>
              <a:t> </a:t>
            </a:r>
            <a:r>
              <a:rPr lang="de-DE" i="1" dirty="0" err="1" smtClean="0"/>
              <a:t>are</a:t>
            </a:r>
            <a:r>
              <a:rPr lang="de-DE" i="1" dirty="0" smtClean="0"/>
              <a:t>:</a:t>
            </a:r>
            <a:endParaRPr lang="de-DE" i="1" dirty="0"/>
          </a:p>
          <a:p>
            <a:r>
              <a:rPr lang="de-DE" dirty="0" smtClean="0"/>
              <a:t>The </a:t>
            </a:r>
            <a:r>
              <a:rPr lang="de-DE" dirty="0"/>
              <a:t>Institute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Legislation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Verkhovna</a:t>
            </a:r>
            <a:r>
              <a:rPr lang="de-DE" dirty="0"/>
              <a:t> </a:t>
            </a:r>
            <a:r>
              <a:rPr lang="de-DE" dirty="0" smtClean="0"/>
              <a:t>Rada (Supreme Council) </a:t>
            </a:r>
            <a:r>
              <a:rPr lang="de-DE" dirty="0" err="1"/>
              <a:t>of</a:t>
            </a:r>
            <a:r>
              <a:rPr lang="de-DE" dirty="0"/>
              <a:t> Ukraine, </a:t>
            </a:r>
            <a:endParaRPr lang="de-DE" dirty="0" smtClean="0"/>
          </a:p>
          <a:p>
            <a:r>
              <a:rPr lang="en-US" dirty="0" err="1"/>
              <a:t>Koretsky</a:t>
            </a:r>
            <a:r>
              <a:rPr lang="en-US" dirty="0"/>
              <a:t> Institute of State and Law of the National Academy of </a:t>
            </a:r>
            <a:r>
              <a:rPr lang="en-US" dirty="0" smtClean="0"/>
              <a:t>Sciences</a:t>
            </a:r>
            <a:endParaRPr lang="de-DE" dirty="0" smtClean="0"/>
          </a:p>
          <a:p>
            <a:r>
              <a:rPr lang="de-DE" dirty="0" smtClean="0"/>
              <a:t> </a:t>
            </a:r>
            <a:r>
              <a:rPr lang="de-DE" dirty="0" err="1"/>
              <a:t>Zaporizhzhya</a:t>
            </a:r>
            <a:r>
              <a:rPr lang="de-DE" dirty="0"/>
              <a:t> National University</a:t>
            </a:r>
          </a:p>
          <a:p>
            <a:r>
              <a:rPr lang="de-DE" dirty="0" smtClean="0"/>
              <a:t>National </a:t>
            </a:r>
            <a:r>
              <a:rPr lang="de-DE" dirty="0"/>
              <a:t>Academy </a:t>
            </a:r>
            <a:r>
              <a:rPr lang="de-DE" dirty="0" err="1"/>
              <a:t>of</a:t>
            </a:r>
            <a:r>
              <a:rPr lang="de-DE" dirty="0"/>
              <a:t> Internal </a:t>
            </a:r>
            <a:r>
              <a:rPr lang="de-DE" dirty="0" err="1"/>
              <a:t>Affairs</a:t>
            </a:r>
            <a:r>
              <a:rPr lang="de-DE" dirty="0"/>
              <a:t>, </a:t>
            </a:r>
            <a:endParaRPr lang="de-DE" dirty="0" smtClean="0"/>
          </a:p>
          <a:p>
            <a:r>
              <a:rPr lang="de-DE" dirty="0" err="1" smtClean="0"/>
              <a:t>Vadym</a:t>
            </a:r>
            <a:r>
              <a:rPr lang="de-DE" dirty="0" smtClean="0"/>
              <a:t> </a:t>
            </a:r>
            <a:r>
              <a:rPr lang="de-DE" dirty="0" err="1" smtClean="0"/>
              <a:t>Hetman</a:t>
            </a:r>
            <a:r>
              <a:rPr lang="de-DE" dirty="0" smtClean="0"/>
              <a:t> </a:t>
            </a:r>
            <a:r>
              <a:rPr lang="de-DE" dirty="0"/>
              <a:t>National University </a:t>
            </a:r>
            <a:r>
              <a:rPr lang="de-DE" dirty="0" err="1"/>
              <a:t>of</a:t>
            </a:r>
            <a:r>
              <a:rPr lang="de-DE" dirty="0"/>
              <a:t> Economics (KNEU</a:t>
            </a:r>
            <a:r>
              <a:rPr lang="de-DE" dirty="0" smtClean="0"/>
              <a:t>) </a:t>
            </a:r>
          </a:p>
          <a:p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others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446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9337" y="249382"/>
            <a:ext cx="10075603" cy="863311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Regional </a:t>
            </a:r>
            <a:r>
              <a:rPr lang="en-US" b="1" i="1" dirty="0"/>
              <a:t>projects</a:t>
            </a:r>
            <a:endParaRPr lang="de-DE" b="1" i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1112693"/>
            <a:ext cx="10515600" cy="522345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Organization </a:t>
            </a:r>
            <a:r>
              <a:rPr lang="en-US" dirty="0" smtClean="0">
                <a:solidFill>
                  <a:schemeClr val="tx1"/>
                </a:solidFill>
              </a:rPr>
              <a:t>of inter-universities </a:t>
            </a:r>
            <a:r>
              <a:rPr lang="en-US" dirty="0">
                <a:solidFill>
                  <a:schemeClr val="tx1"/>
                </a:solidFill>
              </a:rPr>
              <a:t>scientific-methodological and scientific-practical seminars, </a:t>
            </a:r>
            <a:r>
              <a:rPr lang="en-US" dirty="0" smtClean="0">
                <a:solidFill>
                  <a:schemeClr val="tx1"/>
                </a:solidFill>
              </a:rPr>
              <a:t>workshops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Editorial work on a journal </a:t>
            </a:r>
            <a:r>
              <a:rPr lang="en-US" dirty="0">
                <a:solidFill>
                  <a:schemeClr val="tx1"/>
                </a:solidFill>
              </a:rPr>
              <a:t>“Legal Bulletin. Air and Space Law” 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Scientific research cooperation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Educational </a:t>
            </a:r>
            <a:r>
              <a:rPr lang="en-US" dirty="0">
                <a:solidFill>
                  <a:schemeClr val="tx1"/>
                </a:solidFill>
              </a:rPr>
              <a:t>- methodical </a:t>
            </a:r>
            <a:r>
              <a:rPr lang="en-US" dirty="0" smtClean="0">
                <a:solidFill>
                  <a:schemeClr val="tx1"/>
                </a:solidFill>
              </a:rPr>
              <a:t>cooperation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Educational </a:t>
            </a:r>
            <a:r>
              <a:rPr lang="en-US" dirty="0">
                <a:solidFill>
                  <a:schemeClr val="tx1"/>
                </a:solidFill>
              </a:rPr>
              <a:t>cooperation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Joint </a:t>
            </a:r>
            <a:r>
              <a:rPr lang="en-US" dirty="0">
                <a:solidFill>
                  <a:schemeClr val="tx1"/>
                </a:solidFill>
              </a:rPr>
              <a:t>organization and participation in </a:t>
            </a:r>
            <a:r>
              <a:rPr lang="en-US" dirty="0" smtClean="0">
                <a:solidFill>
                  <a:schemeClr val="tx1"/>
                </a:solidFill>
              </a:rPr>
              <a:t>conferences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Research </a:t>
            </a:r>
            <a:r>
              <a:rPr lang="en-US" dirty="0">
                <a:solidFill>
                  <a:schemeClr val="tx1"/>
                </a:solidFill>
              </a:rPr>
              <a:t>and publishing cooperation in scientific rights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Organization </a:t>
            </a:r>
            <a:r>
              <a:rPr lang="en-US" dirty="0">
                <a:solidFill>
                  <a:schemeClr val="tx1"/>
                </a:solidFill>
              </a:rPr>
              <a:t>and participation in the AVIA International Scientific and Technical Conference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Research and </a:t>
            </a:r>
            <a:r>
              <a:rPr lang="en-US" dirty="0" smtClean="0">
                <a:solidFill>
                  <a:schemeClr val="tx1"/>
                </a:solidFill>
              </a:rPr>
              <a:t>editorial </a:t>
            </a:r>
            <a:r>
              <a:rPr lang="en-US" dirty="0">
                <a:solidFill>
                  <a:schemeClr val="tx1"/>
                </a:solidFill>
              </a:rPr>
              <a:t>cooperation in </a:t>
            </a:r>
            <a:r>
              <a:rPr lang="en-US" dirty="0" smtClean="0">
                <a:solidFill>
                  <a:schemeClr val="tx1"/>
                </a:solidFill>
              </a:rPr>
              <a:t>legal </a:t>
            </a:r>
            <a:r>
              <a:rPr lang="en-US" dirty="0" err="1" smtClean="0">
                <a:solidFill>
                  <a:schemeClr val="tx1"/>
                </a:solidFill>
              </a:rPr>
              <a:t>scince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Organization </a:t>
            </a:r>
            <a:r>
              <a:rPr lang="en-US" dirty="0">
                <a:solidFill>
                  <a:schemeClr val="tx1"/>
                </a:solidFill>
              </a:rPr>
              <a:t>of International Scientific and Practical Conference for the Day of Science “Youth Scientific Legal Forum Joint </a:t>
            </a:r>
            <a:r>
              <a:rPr lang="en-US" dirty="0" smtClean="0">
                <a:solidFill>
                  <a:schemeClr val="tx1"/>
                </a:solidFill>
              </a:rPr>
              <a:t>scientific research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4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1767" y="0"/>
            <a:ext cx="10515600" cy="1325563"/>
          </a:xfrm>
        </p:spPr>
        <p:txBody>
          <a:bodyPr/>
          <a:lstStyle/>
          <a:p>
            <a:r>
              <a:rPr lang="de-DE" b="1" i="1" dirty="0" smtClean="0"/>
              <a:t>CHALLENGES &amp; OPPORTUNITIES</a:t>
            </a:r>
            <a:endParaRPr lang="de-DE" b="1" i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1767" y="1288472"/>
            <a:ext cx="11205557" cy="517882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1) Which challenges do you see in the development of your society in the region?</a:t>
            </a:r>
          </a:p>
          <a:p>
            <a:r>
              <a:rPr lang="en-US" dirty="0"/>
              <a:t>social problems, emerged after the Russian military intervention in </a:t>
            </a:r>
            <a:r>
              <a:rPr lang="en-US" dirty="0" smtClean="0"/>
              <a:t>Ukraine;</a:t>
            </a:r>
          </a:p>
          <a:p>
            <a:r>
              <a:rPr lang="en-US" dirty="0" smtClean="0"/>
              <a:t>obstacles on the way of Ukrainian people´s </a:t>
            </a:r>
            <a:r>
              <a:rPr lang="en-US" dirty="0"/>
              <a:t>unity </a:t>
            </a:r>
            <a:r>
              <a:rPr lang="en-US" dirty="0" smtClean="0"/>
              <a:t>in choosing the only one vector of social development;</a:t>
            </a:r>
          </a:p>
          <a:p>
            <a:r>
              <a:rPr lang="en-US" dirty="0"/>
              <a:t>inability to self-organize and unite for common action, marginalization of public </a:t>
            </a:r>
            <a:r>
              <a:rPr lang="en-US" dirty="0" smtClean="0"/>
              <a:t>life,</a:t>
            </a:r>
          </a:p>
          <a:p>
            <a:r>
              <a:rPr lang="en-US" dirty="0"/>
              <a:t>inability of CSOs to inform the population about their role and to involve citizens in their </a:t>
            </a:r>
            <a:r>
              <a:rPr lang="en-US" dirty="0" smtClean="0"/>
              <a:t>activities…</a:t>
            </a:r>
          </a:p>
          <a:p>
            <a:pPr marL="0" indent="0">
              <a:buNone/>
            </a:pPr>
            <a:r>
              <a:rPr lang="en-US" b="1" dirty="0" smtClean="0"/>
              <a:t>2) Where do you see the responsibility of the higher education institutions?</a:t>
            </a:r>
          </a:p>
          <a:p>
            <a:r>
              <a:rPr lang="en-US" dirty="0"/>
              <a:t>raising </a:t>
            </a:r>
            <a:r>
              <a:rPr lang="en-US" dirty="0" smtClean="0"/>
              <a:t>of a </a:t>
            </a:r>
            <a:r>
              <a:rPr lang="en-US" dirty="0"/>
              <a:t>level of civic </a:t>
            </a:r>
            <a:r>
              <a:rPr lang="en-US" dirty="0" smtClean="0"/>
              <a:t>education of youth;</a:t>
            </a:r>
          </a:p>
          <a:p>
            <a:r>
              <a:rPr lang="en-US" dirty="0"/>
              <a:t>improvement of the legal framework regulating the activity of civil society </a:t>
            </a:r>
            <a:r>
              <a:rPr lang="en-US" dirty="0" smtClean="0"/>
              <a:t>organizations;</a:t>
            </a:r>
          </a:p>
          <a:p>
            <a:r>
              <a:rPr lang="en-US" dirty="0" smtClean="0"/>
              <a:t>implementation of </a:t>
            </a:r>
            <a:r>
              <a:rPr lang="en-US" dirty="0"/>
              <a:t>training courses on civil society development and CSO </a:t>
            </a:r>
            <a:r>
              <a:rPr lang="en-US" dirty="0" smtClean="0"/>
              <a:t>with </a:t>
            </a:r>
            <a:r>
              <a:rPr lang="en-US" dirty="0"/>
              <a:t>mandatory practice in </a:t>
            </a:r>
            <a:r>
              <a:rPr lang="en-US" dirty="0" smtClean="0"/>
              <a:t>CSO;</a:t>
            </a:r>
          </a:p>
          <a:p>
            <a:r>
              <a:rPr lang="en-US" dirty="0"/>
              <a:t>higher education </a:t>
            </a:r>
            <a:r>
              <a:rPr lang="en-US" dirty="0" smtClean="0"/>
              <a:t>institutions are the places, where citizens </a:t>
            </a:r>
            <a:r>
              <a:rPr lang="en-US" dirty="0"/>
              <a:t>can apply to participate in community </a:t>
            </a:r>
            <a:r>
              <a:rPr lang="en-US" dirty="0" smtClean="0"/>
              <a:t>activities…</a:t>
            </a:r>
          </a:p>
          <a:p>
            <a:pPr marL="0" indent="0">
              <a:buNone/>
            </a:pPr>
            <a:r>
              <a:rPr lang="en-US" b="1" dirty="0" smtClean="0"/>
              <a:t>3) How do you think a (cross-border) exchange can contribute to the progress of developments? Why</a:t>
            </a:r>
            <a:r>
              <a:rPr lang="en-US" b="1" dirty="0"/>
              <a:t>? </a:t>
            </a:r>
            <a:endParaRPr lang="de-DE" b="1" dirty="0"/>
          </a:p>
          <a:p>
            <a:r>
              <a:rPr lang="en-US" dirty="0"/>
              <a:t>enhancement of the mutual understanding between the </a:t>
            </a:r>
            <a:r>
              <a:rPr lang="en-US" dirty="0" smtClean="0"/>
              <a:t>countries;</a:t>
            </a:r>
          </a:p>
          <a:p>
            <a:r>
              <a:rPr lang="en-US" dirty="0"/>
              <a:t>creating favorable conditions </a:t>
            </a:r>
            <a:r>
              <a:rPr lang="en-US" dirty="0" smtClean="0"/>
              <a:t>for providing joint efforts to solve global challenges, which facing the society;</a:t>
            </a:r>
          </a:p>
          <a:p>
            <a:r>
              <a:rPr lang="en-US" dirty="0" smtClean="0"/>
              <a:t>making </a:t>
            </a:r>
            <a:r>
              <a:rPr lang="en-US" dirty="0"/>
              <a:t>higher education more attractive to students from other </a:t>
            </a:r>
            <a:r>
              <a:rPr lang="en-US" dirty="0" smtClean="0"/>
              <a:t>countries;</a:t>
            </a:r>
          </a:p>
          <a:p>
            <a:r>
              <a:rPr lang="en-US" dirty="0" smtClean="0"/>
              <a:t>raising professional, educational and ethical levels of </a:t>
            </a:r>
            <a:r>
              <a:rPr lang="de-DE" dirty="0" err="1" smtClean="0"/>
              <a:t>teachers</a:t>
            </a:r>
            <a:r>
              <a:rPr lang="de-DE" dirty="0" smtClean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 smtClean="0"/>
              <a:t>students</a:t>
            </a:r>
            <a:r>
              <a:rPr lang="de-DE" dirty="0"/>
              <a:t> </a:t>
            </a:r>
            <a:r>
              <a:rPr lang="de-DE" dirty="0" smtClean="0"/>
              <a:t>t</a:t>
            </a:r>
            <a:r>
              <a:rPr lang="en-US" dirty="0" smtClean="0"/>
              <a:t>o </a:t>
            </a:r>
            <a:r>
              <a:rPr lang="en-US" dirty="0"/>
              <a:t>compete in the global </a:t>
            </a:r>
            <a:r>
              <a:rPr lang="en-US" dirty="0" smtClean="0"/>
              <a:t>and mass </a:t>
            </a:r>
            <a:r>
              <a:rPr lang="en-US" dirty="0"/>
              <a:t>higher educational market</a:t>
            </a:r>
            <a:r>
              <a:rPr lang="en-US" dirty="0" smtClean="0"/>
              <a:t>.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8069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903</Words>
  <Application>Microsoft Office PowerPoint</Application>
  <PresentationFormat>Benutzerdefiniert</PresentationFormat>
  <Paragraphs>105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Office</vt:lpstr>
      <vt:lpstr>Law Faculty of  National Aviation University, Ukraine</vt:lpstr>
      <vt:lpstr>National Aviation University (NAU), Law Faculty</vt:lpstr>
      <vt:lpstr>STRUCTURE OF STUDIES SPECIALIZATION</vt:lpstr>
      <vt:lpstr>PREVIOUS EXPERIENCES WITH REGIONAL OR INTERNATIONAL COOPERATIONS</vt:lpstr>
      <vt:lpstr>PowerPoint-Präsentation</vt:lpstr>
      <vt:lpstr>International projects</vt:lpstr>
      <vt:lpstr>Regional coorperations with national faculties/universities</vt:lpstr>
      <vt:lpstr>Regional projects</vt:lpstr>
      <vt:lpstr>CHALLENGES &amp; OPPORTUNITIES</vt:lpstr>
      <vt:lpstr>Our expectations of the Networking Forum:</vt:lpstr>
      <vt:lpstr>Thank you for your attention!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[NAME OF YOUR UNIVERSITY)</dc:title>
  <dc:creator>Jana Kirst</dc:creator>
  <cp:lastModifiedBy>Katharina Koch</cp:lastModifiedBy>
  <cp:revision>154</cp:revision>
  <cp:lastPrinted>2019-10-01T10:01:11Z</cp:lastPrinted>
  <dcterms:created xsi:type="dcterms:W3CDTF">2019-09-30T18:34:58Z</dcterms:created>
  <dcterms:modified xsi:type="dcterms:W3CDTF">2019-10-28T14:53:41Z</dcterms:modified>
</cp:coreProperties>
</file>