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F09E5-8A7A-0A49-977F-2B4132C32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743" y="148972"/>
            <a:ext cx="10617869" cy="1424878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latin typeface="SAVOYE LET PLAIN:1.0" pitchFamily="2" charset="0"/>
                <a:ea typeface="Batang" panose="02000300000000000000" pitchFamily="2" charset="-127"/>
                <a:cs typeface="THONBURI LIGHT" pitchFamily="2" charset="0"/>
              </a:rPr>
              <a:t>Андрій Миколайович </a:t>
            </a:r>
            <a:r>
              <a:rPr lang="uk-UA" sz="4800" dirty="0">
                <a:latin typeface="SAVOYE LET PLAIN:1.0" pitchFamily="2" charset="0"/>
                <a:ea typeface="Batang" panose="02000300000000000000" pitchFamily="2" charset="-127"/>
                <a:cs typeface="THONBURI LIGHT" pitchFamily="2" charset="0"/>
              </a:rPr>
              <a:t>Лівицький</a:t>
            </a:r>
            <a:endParaRPr lang="ru-UA" sz="4800" dirty="0">
              <a:latin typeface="SAVOYE LET PLAIN:1.0" pitchFamily="2" charset="0"/>
              <a:ea typeface="Batang" panose="02000300000000000000" pitchFamily="2" charset="-127"/>
              <a:cs typeface="THONBURI LIGHT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014063-2DD6-054A-8960-91E0E7D10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74300" y="1721319"/>
            <a:ext cx="5837063" cy="2605495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prstClr val="black"/>
                </a:solidFill>
                <a:latin typeface="SAVOYE LET PLAIN:1.0" pitchFamily="2" charset="0"/>
              </a:rPr>
              <a:t>громадсько-політичний</a:t>
            </a:r>
            <a:r>
              <a:rPr lang="ru-RU" sz="4800" dirty="0">
                <a:solidFill>
                  <a:prstClr val="black"/>
                </a:solidFill>
                <a:latin typeface="SAVOYE LET PLAIN:1.0" pitchFamily="2" charset="0"/>
              </a:rPr>
              <a:t> і </a:t>
            </a:r>
            <a:r>
              <a:rPr lang="ru-RU" sz="4800" dirty="0" err="1">
                <a:solidFill>
                  <a:prstClr val="black"/>
                </a:solidFill>
                <a:latin typeface="SAVOYE LET PLAIN:1.0" pitchFamily="2" charset="0"/>
              </a:rPr>
              <a:t>державний</a:t>
            </a:r>
            <a:r>
              <a:rPr lang="ru-RU" sz="4800" dirty="0">
                <a:solidFill>
                  <a:prstClr val="black"/>
                </a:solidFill>
                <a:latin typeface="SAVOYE LET PLAIN:1.0" pitchFamily="2" charset="0"/>
              </a:rPr>
              <a:t> </a:t>
            </a:r>
            <a:r>
              <a:rPr lang="ru-RU" sz="4800" dirty="0" err="1">
                <a:solidFill>
                  <a:prstClr val="black"/>
                </a:solidFill>
                <a:latin typeface="SAVOYE LET PLAIN:1.0" pitchFamily="2" charset="0"/>
              </a:rPr>
              <a:t>діяч</a:t>
            </a:r>
            <a:r>
              <a:rPr lang="ru-RU" sz="4800" dirty="0">
                <a:solidFill>
                  <a:prstClr val="black"/>
                </a:solidFill>
                <a:latin typeface="SAVOYE LET PLAIN:1.0" pitchFamily="2" charset="0"/>
              </a:rPr>
              <a:t>, </a:t>
            </a:r>
            <a:r>
              <a:rPr lang="ru-RU" sz="4800" dirty="0" err="1">
                <a:solidFill>
                  <a:prstClr val="black"/>
                </a:solidFill>
                <a:latin typeface="SAVOYE LET PLAIN:1.0" pitchFamily="2" charset="0"/>
              </a:rPr>
              <a:t>правник</a:t>
            </a:r>
            <a:r>
              <a:rPr lang="ru-RU" sz="4800" dirty="0">
                <a:solidFill>
                  <a:prstClr val="black"/>
                </a:solidFill>
                <a:latin typeface="SAVOYE LET PLAIN:1.0" pitchFamily="2" charset="0"/>
              </a:rPr>
              <a:t>, президент УНР в </a:t>
            </a:r>
            <a:r>
              <a:rPr lang="ru-RU" sz="4800" dirty="0" err="1">
                <a:solidFill>
                  <a:prstClr val="black"/>
                </a:solidFill>
                <a:latin typeface="SAVOYE LET PLAIN:1.0" pitchFamily="2" charset="0"/>
              </a:rPr>
              <a:t>екзилі</a:t>
            </a:r>
            <a:r>
              <a:rPr lang="ru-RU" sz="4800" dirty="0">
                <a:solidFill>
                  <a:prstClr val="black"/>
                </a:solidFill>
                <a:latin typeface="SAVOYE LET PLAIN:1.0" pitchFamily="2" charset="0"/>
              </a:rPr>
              <a:t> </a:t>
            </a:r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(1926-1954 </a:t>
            </a:r>
            <a:r>
              <a:rPr lang="pl-PL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pp.).</a:t>
            </a:r>
            <a:endParaRPr lang="ru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52F66FF-F02D-DB47-80C6-31411346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054" y="2315055"/>
            <a:ext cx="3202205" cy="4269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08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70944-80A6-6F4D-8416-80300E36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52403"/>
            <a:ext cx="10551844" cy="216369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Український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інститут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національної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пам’яті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пропонує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широкому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загалу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ближче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знайомство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з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епістолярною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спадщиною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Андрія</a:t>
            </a:r>
            <a:r>
              <a:rPr lang="ru-RU" sz="4000" dirty="0">
                <a:solidFill>
                  <a:schemeClr val="tx1"/>
                </a:solidFill>
                <a:latin typeface="SAVOYE LET PLAIN:1.0" pitchFamily="2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SAVOYE LET PLAIN:1.0" pitchFamily="2" charset="0"/>
              </a:rPr>
              <a:t>Лівицького</a:t>
            </a:r>
            <a:endParaRPr lang="ru-UA" sz="4000" dirty="0">
              <a:solidFill>
                <a:schemeClr val="tx1"/>
              </a:solidFill>
              <a:latin typeface="SAVOYE LET PLAIN:1.0" pitchFamily="2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41069B1-701D-1041-9BC6-45EF26C4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46" y="2650857"/>
            <a:ext cx="6896312" cy="358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37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2E95A-2A2D-4746-95B8-F9989622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5486400"/>
            <a:ext cx="7010400" cy="128089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SAVOYE LET PLAIN:1.0" pitchFamily="2" charset="0"/>
              </a:rPr>
              <a:t>Підготувала студентка групи ПР-205 </a:t>
            </a:r>
            <a:br>
              <a:rPr lang="uk-UA" sz="3200" dirty="0">
                <a:latin typeface="SAVOYE LET PLAIN:1.0" pitchFamily="2" charset="0"/>
              </a:rPr>
            </a:br>
            <a:r>
              <a:rPr lang="uk-UA" sz="3200" dirty="0">
                <a:latin typeface="SAVOYE LET PLAIN:1.0" pitchFamily="2" charset="0"/>
              </a:rPr>
              <a:t>Землянікіна Марія </a:t>
            </a:r>
            <a:endParaRPr lang="ru-UA" sz="3200" dirty="0">
              <a:latin typeface="SAVOYE LET PLAIN:1.0" pitchFamily="2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C412728-5D84-8644-A4E0-865C4E3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19" y="228600"/>
            <a:ext cx="7608600" cy="549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8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B238E-27FC-1440-8573-31388C87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27306"/>
            <a:ext cx="8911687" cy="1280890"/>
          </a:xfrm>
        </p:spPr>
        <p:txBody>
          <a:bodyPr>
            <a:normAutofit/>
          </a:bodyPr>
          <a:lstStyle/>
          <a:p>
            <a:r>
              <a:rPr lang="uk-UA" sz="5500" b="1" dirty="0">
                <a:latin typeface="SAVOYE LET PLAIN:1.0" pitchFamily="2" charset="0"/>
              </a:rPr>
              <a:t>Історія життя</a:t>
            </a:r>
            <a:endParaRPr lang="ru-UA" sz="5500" b="1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40451C-BC4C-AA4F-9C9C-F32D0943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73" y="1563359"/>
            <a:ext cx="8474927" cy="4226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Народився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Андрій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Лівицький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12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квітня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(31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березня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 — за старим стилем) 1879 року на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хуторі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Красний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Кут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Золотоніського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повіту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Полтавської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губернії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дворянській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родині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корнета Миколи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Івановича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Лівицького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та його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дружини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Наталії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Петрівни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Рід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Лівицьких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мав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козацько-старшинське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походження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, і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був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споріднений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із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нащадками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гетьмана Павла Полуботка.</a:t>
            </a:r>
            <a:endParaRPr lang="uk-UA" sz="1800" dirty="0">
              <a:solidFill>
                <a:prstClr val="black"/>
              </a:solidFill>
              <a:latin typeface="Courier" pitchFamily="4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Освіту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здобув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у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Прилуцькій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гімназії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та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Колегії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Павла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Ґалаґана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Києві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. У 1896  </a:t>
            </a:r>
            <a:r>
              <a:rPr lang="pl-PL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p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оці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вступив до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Київського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Університету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Святого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Володимира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Навчався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на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математичному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і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правничому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факультетах. Належав до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української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студентської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громади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. За участь у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студентському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політичному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русі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двічі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ув'язнювався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Лук‘янівській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тюрмі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(1897, 1899) та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висланий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на Полтавщину «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під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гласний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нагляд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».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Після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закінчення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університетського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курсу служив у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Лубенському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окружному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суді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(1903—1905),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присяжним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повіреним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Харківської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судової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палати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(1905—1913),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мировим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суддею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Золотоніського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повіту</a:t>
            </a:r>
            <a:r>
              <a:rPr lang="ru-RU" sz="1800" dirty="0">
                <a:solidFill>
                  <a:prstClr val="black"/>
                </a:solidFill>
                <a:latin typeface="Courier" pitchFamily="49"/>
                <a:cs typeface="Didot" panose="02000503000000020003" pitchFamily="2" charset="-79"/>
              </a:rPr>
              <a:t> (1913—1917).</a:t>
            </a:r>
            <a:endParaRPr lang="ru-RU" dirty="0">
              <a:solidFill>
                <a:schemeClr val="tx1"/>
              </a:solidFill>
              <a:effectLst/>
              <a:latin typeface="Courier" pitchFamily="49"/>
              <a:ea typeface="NOTEWORTHY LIGHT" panose="02000400000000000000" pitchFamily="2" charset="0"/>
              <a:cs typeface="Didot" panose="02000503000000020003" pitchFamily="2" charset="-7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4EF8F1F-A1E9-D64E-8289-CA7AB505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1478" y="2525697"/>
            <a:ext cx="3148765" cy="394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3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E75F6-2260-E046-807A-D00FB8CB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09600"/>
            <a:ext cx="8911687" cy="128089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222222"/>
                </a:solidFill>
                <a:latin typeface="SAVOYE LET PLAIN:1.0" pitchFamily="2" charset="0"/>
              </a:rPr>
              <a:t>Початок </a:t>
            </a:r>
            <a:r>
              <a:rPr lang="ru-RU" sz="4400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партійної</a:t>
            </a:r>
            <a:r>
              <a:rPr lang="ru-RU" sz="4400" b="1" dirty="0">
                <a:solidFill>
                  <a:srgbClr val="222222"/>
                </a:solidFill>
                <a:latin typeface="SAVOYE LET PLAIN:1.0" pitchFamily="2" charset="0"/>
              </a:rPr>
              <a:t> </a:t>
            </a:r>
            <a:r>
              <a:rPr lang="ru-RU" sz="4400" b="1" dirty="0" err="1">
                <a:solidFill>
                  <a:srgbClr val="222222"/>
                </a:solidFill>
                <a:latin typeface="SAVOYE LET PLAIN:1.0" pitchFamily="2" charset="0"/>
              </a:rPr>
              <a:t>діяльності</a:t>
            </a:r>
            <a:r>
              <a:rPr lang="ru-RU" sz="4400" b="1" dirty="0">
                <a:solidFill>
                  <a:srgbClr val="222222"/>
                </a:solidFill>
                <a:latin typeface="SAVOYE LET PLAIN:1.0" pitchFamily="2" charset="0"/>
              </a:rPr>
              <a:t> (РУП, УСДРП</a:t>
            </a:r>
            <a:r>
              <a:rPr lang="ru-RU" sz="5000" b="1" dirty="0">
                <a:solidFill>
                  <a:srgbClr val="222222"/>
                </a:solidFill>
                <a:latin typeface="SAVOYE LET PLAIN:1.0" pitchFamily="2" charset="0"/>
              </a:rPr>
              <a:t>)</a:t>
            </a:r>
            <a:endParaRPr lang="ru-UA" sz="5000" b="1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BB6A6B-B9D8-0E4A-A809-8B6554D2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312" y="2007221"/>
            <a:ext cx="8911688" cy="3487853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Courier" pitchFamily="49"/>
              </a:rPr>
              <a:t>Як один </a:t>
            </a:r>
            <a:r>
              <a:rPr lang="ru-RU" b="0" i="0" dirty="0" err="1">
                <a:effectLst/>
                <a:latin typeface="Courier" pitchFamily="49"/>
              </a:rPr>
              <a:t>із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засновників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Революційної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української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партії</a:t>
            </a:r>
            <a:r>
              <a:rPr lang="ru-RU" b="0" i="0" dirty="0">
                <a:effectLst/>
                <a:latin typeface="Courier" pitchFamily="49"/>
              </a:rPr>
              <a:t> (РУП), </a:t>
            </a:r>
            <a:r>
              <a:rPr lang="ru-RU" b="0" i="0" dirty="0" err="1">
                <a:effectLst/>
                <a:latin typeface="Courier" pitchFamily="49"/>
              </a:rPr>
              <a:t>протягом</a:t>
            </a:r>
            <a:r>
              <a:rPr lang="ru-RU" b="0" i="0" dirty="0">
                <a:effectLst/>
                <a:latin typeface="Courier" pitchFamily="49"/>
              </a:rPr>
              <a:t> 1902-1903 </a:t>
            </a:r>
            <a:r>
              <a:rPr lang="ru-RU" b="0" i="0" dirty="0" err="1">
                <a:effectLst/>
                <a:latin typeface="Courier" pitchFamily="49"/>
              </a:rPr>
              <a:t>років</a:t>
            </a:r>
            <a:r>
              <a:rPr lang="ru-RU" b="0" i="0" dirty="0">
                <a:effectLst/>
                <a:latin typeface="Courier" pitchFamily="49"/>
              </a:rPr>
              <a:t> належав до ядра </a:t>
            </a:r>
            <a:r>
              <a:rPr lang="ru-RU" b="0" i="0" dirty="0" err="1">
                <a:effectLst/>
                <a:latin typeface="Courier" pitchFamily="49"/>
              </a:rPr>
              <a:t>київського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комітету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партії</a:t>
            </a:r>
            <a:r>
              <a:rPr lang="ru-RU" b="0" i="0" dirty="0">
                <a:effectLst/>
                <a:latin typeface="Courier" pitchFamily="49"/>
              </a:rPr>
              <a:t>. У 1903–1906 роках </a:t>
            </a:r>
            <a:r>
              <a:rPr lang="ru-RU" b="0" i="0" dirty="0" err="1">
                <a:effectLst/>
                <a:latin typeface="Courier" pitchFamily="49"/>
              </a:rPr>
              <a:t>очолював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осередок</a:t>
            </a:r>
            <a:r>
              <a:rPr lang="ru-RU" b="0" i="0" dirty="0">
                <a:effectLst/>
                <a:latin typeface="Courier" pitchFamily="49"/>
              </a:rPr>
              <a:t> РУП у </a:t>
            </a:r>
            <a:r>
              <a:rPr lang="ru-RU" b="0" i="0" dirty="0" err="1">
                <a:effectLst/>
                <a:latin typeface="Courier" pitchFamily="49"/>
              </a:rPr>
              <a:t>Лубнах</a:t>
            </a:r>
            <a:r>
              <a:rPr lang="ru-RU" b="0" i="0" dirty="0">
                <a:effectLst/>
                <a:latin typeface="Courier" pitchFamily="49"/>
              </a:rPr>
              <a:t> на </a:t>
            </a:r>
            <a:r>
              <a:rPr lang="ru-RU" b="0" i="0" dirty="0" err="1">
                <a:effectLst/>
                <a:latin typeface="Courier" pitchFamily="49"/>
              </a:rPr>
              <a:t>Полтавщині</a:t>
            </a:r>
            <a:r>
              <a:rPr lang="ru-RU" b="0" i="0" dirty="0">
                <a:effectLst/>
                <a:latin typeface="Courier" pitchFamily="49"/>
              </a:rPr>
              <a:t>. З 1905 </a:t>
            </a:r>
            <a:r>
              <a:rPr lang="pl-PL" b="0" i="0" dirty="0">
                <a:effectLst/>
                <a:latin typeface="Courier" pitchFamily="49"/>
              </a:rPr>
              <a:t>p</a:t>
            </a:r>
            <a:r>
              <a:rPr lang="ru-RU" b="0" i="0" dirty="0">
                <a:effectLst/>
                <a:latin typeface="Courier" pitchFamily="49"/>
              </a:rPr>
              <a:t>оку — один </a:t>
            </a:r>
            <a:r>
              <a:rPr lang="ru-RU" b="0" i="0" dirty="0" err="1">
                <a:effectLst/>
                <a:latin typeface="Courier" pitchFamily="49"/>
              </a:rPr>
              <a:t>із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лідерів</a:t>
            </a:r>
            <a:r>
              <a:rPr lang="ru-RU" b="0" i="0" dirty="0">
                <a:effectLst/>
                <a:latin typeface="Courier" pitchFamily="49"/>
              </a:rPr>
              <a:t> УСДРП. </a:t>
            </a:r>
            <a:r>
              <a:rPr lang="ru-RU" b="0" i="0" dirty="0" err="1">
                <a:effectLst/>
                <a:latin typeface="Courier" pitchFamily="49"/>
              </a:rPr>
              <a:t>Під</a:t>
            </a:r>
            <a:r>
              <a:rPr lang="ru-RU" b="0" i="0" dirty="0">
                <a:effectLst/>
                <a:latin typeface="Courier" pitchFamily="49"/>
              </a:rPr>
              <a:t> час </a:t>
            </a:r>
            <a:r>
              <a:rPr lang="ru-RU" b="0" i="0" dirty="0" err="1">
                <a:effectLst/>
                <a:latin typeface="Courier" pitchFamily="49"/>
              </a:rPr>
              <a:t>революції</a:t>
            </a:r>
            <a:r>
              <a:rPr lang="ru-RU" b="0" i="0" dirty="0">
                <a:effectLst/>
                <a:latin typeface="Courier" pitchFamily="49"/>
              </a:rPr>
              <a:t> 1905 року </a:t>
            </a:r>
            <a:r>
              <a:rPr lang="ru-RU" b="0" i="0" dirty="0" err="1">
                <a:effectLst/>
                <a:latin typeface="Courier" pitchFamily="49"/>
              </a:rPr>
              <a:t>був</a:t>
            </a:r>
            <a:r>
              <a:rPr lang="ru-RU" b="0" i="0" dirty="0">
                <a:effectLst/>
                <a:latin typeface="Courier" pitchFamily="49"/>
              </a:rPr>
              <a:t> головою «</a:t>
            </a:r>
            <a:r>
              <a:rPr lang="ru-RU" b="0" i="0" dirty="0" err="1">
                <a:effectLst/>
                <a:latin typeface="Courier" pitchFamily="49"/>
              </a:rPr>
              <a:t>Лубенської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республіки</a:t>
            </a:r>
            <a:r>
              <a:rPr lang="ru-RU" b="0" i="0" dirty="0">
                <a:effectLst/>
                <a:latin typeface="Courier" pitchFamily="49"/>
              </a:rPr>
              <a:t>», а </a:t>
            </a:r>
            <a:r>
              <a:rPr lang="ru-RU" b="0" i="0" dirty="0" err="1">
                <a:effectLst/>
                <a:latin typeface="Courier" pitchFamily="49"/>
              </a:rPr>
              <a:t>також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очолював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загін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громадської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самооборони</a:t>
            </a:r>
            <a:r>
              <a:rPr lang="ru-RU" b="0" i="0" dirty="0">
                <a:effectLst/>
                <a:latin typeface="Courier" pitchFamily="49"/>
              </a:rPr>
              <a:t>, </a:t>
            </a:r>
            <a:r>
              <a:rPr lang="ru-RU" b="0" i="0" dirty="0" err="1">
                <a:effectLst/>
                <a:latin typeface="Courier" pitchFamily="49"/>
              </a:rPr>
              <a:t>котрий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складався</a:t>
            </a:r>
            <a:r>
              <a:rPr lang="ru-RU" b="0" i="0" dirty="0">
                <a:effectLst/>
                <a:latin typeface="Courier" pitchFamily="49"/>
              </a:rPr>
              <a:t> з шести </a:t>
            </a:r>
            <a:r>
              <a:rPr lang="ru-RU" b="0" i="0" dirty="0" err="1">
                <a:effectLst/>
                <a:latin typeface="Courier" pitchFamily="49"/>
              </a:rPr>
              <a:t>бойових</a:t>
            </a:r>
            <a:r>
              <a:rPr lang="ru-RU" b="0" i="0" dirty="0">
                <a:effectLst/>
                <a:latin typeface="Courier" pitchFamily="49"/>
              </a:rPr>
              <a:t> дружин. На початку </a:t>
            </a:r>
            <a:r>
              <a:rPr lang="ru-RU" b="0" i="0" dirty="0" err="1">
                <a:effectLst/>
                <a:latin typeface="Courier" pitchFamily="49"/>
              </a:rPr>
              <a:t>січня</a:t>
            </a:r>
            <a:r>
              <a:rPr lang="ru-RU" b="0" i="0" dirty="0">
                <a:effectLst/>
                <a:latin typeface="Courier" pitchFamily="49"/>
              </a:rPr>
              <a:t> 1906 </a:t>
            </a:r>
            <a:r>
              <a:rPr lang="pl-PL" b="0" i="0" dirty="0">
                <a:effectLst/>
                <a:latin typeface="Courier" pitchFamily="49"/>
              </a:rPr>
              <a:t>p</a:t>
            </a:r>
            <a:r>
              <a:rPr lang="ru-RU" b="0" i="0" dirty="0">
                <a:effectLst/>
                <a:latin typeface="Courier" pitchFamily="49"/>
              </a:rPr>
              <a:t>оку </a:t>
            </a:r>
            <a:r>
              <a:rPr lang="ru-RU" b="0" i="0" dirty="0" err="1">
                <a:effectLst/>
                <a:latin typeface="Courier" pitchFamily="49"/>
              </a:rPr>
              <a:t>заарештований</a:t>
            </a:r>
            <a:r>
              <a:rPr lang="ru-RU" b="0" i="0" dirty="0">
                <a:effectLst/>
                <a:latin typeface="Courier" pitchFamily="49"/>
              </a:rPr>
              <a:t>, але </a:t>
            </a:r>
            <a:r>
              <a:rPr lang="ru-RU" b="0" i="0" dirty="0" err="1">
                <a:effectLst/>
                <a:latin typeface="Courier" pitchFamily="49"/>
              </a:rPr>
              <a:t>втік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з-під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варти</a:t>
            </a:r>
            <a:r>
              <a:rPr lang="ru-RU" b="0" i="0" dirty="0">
                <a:effectLst/>
                <a:latin typeface="Courier" pitchFamily="49"/>
              </a:rPr>
              <a:t>; у </a:t>
            </a:r>
            <a:r>
              <a:rPr lang="ru-RU" b="0" i="0" dirty="0" err="1">
                <a:effectLst/>
                <a:latin typeface="Courier" pitchFamily="49"/>
              </a:rPr>
              <a:t>жовтні</a:t>
            </a:r>
            <a:r>
              <a:rPr lang="ru-RU" b="0" i="0" dirty="0">
                <a:effectLst/>
                <a:latin typeface="Courier" pitchFamily="49"/>
              </a:rPr>
              <a:t> 1907 </a:t>
            </a:r>
            <a:r>
              <a:rPr lang="pl-PL" b="0" i="0" dirty="0">
                <a:effectLst/>
                <a:latin typeface="Courier" pitchFamily="49"/>
              </a:rPr>
              <a:t>p</a:t>
            </a:r>
            <a:r>
              <a:rPr lang="ru-RU" b="0" i="0" dirty="0">
                <a:effectLst/>
                <a:latin typeface="Courier" pitchFamily="49"/>
              </a:rPr>
              <a:t>оку </a:t>
            </a:r>
            <a:r>
              <a:rPr lang="ru-RU" b="0" i="0" dirty="0" err="1">
                <a:effectLst/>
                <a:latin typeface="Courier" pitchFamily="49"/>
              </a:rPr>
              <a:t>під</a:t>
            </a:r>
            <a:r>
              <a:rPr lang="ru-RU" b="0" i="0" dirty="0">
                <a:effectLst/>
                <a:latin typeface="Courier" pitchFamily="49"/>
              </a:rPr>
              <a:t> час </a:t>
            </a:r>
            <a:r>
              <a:rPr lang="ru-RU" b="0" i="0" dirty="0" err="1">
                <a:effectLst/>
                <a:latin typeface="Courier" pitchFamily="49"/>
              </a:rPr>
              <a:t>перебування</a:t>
            </a:r>
            <a:r>
              <a:rPr lang="ru-RU" b="0" i="0" dirty="0">
                <a:effectLst/>
                <a:latin typeface="Courier" pitchFamily="49"/>
              </a:rPr>
              <a:t> в </a:t>
            </a:r>
            <a:r>
              <a:rPr lang="ru-RU" b="0" i="0" dirty="0" err="1">
                <a:effectLst/>
                <a:latin typeface="Courier" pitchFamily="49"/>
              </a:rPr>
              <a:t>Лубнах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заарештований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удруге</a:t>
            </a:r>
            <a:r>
              <a:rPr lang="ru-RU" b="0" i="0" dirty="0">
                <a:effectLst/>
                <a:latin typeface="Courier" pitchFamily="49"/>
              </a:rPr>
              <a:t> й </a:t>
            </a:r>
            <a:r>
              <a:rPr lang="ru-RU" b="0" i="0" dirty="0" err="1">
                <a:effectLst/>
                <a:latin typeface="Courier" pitchFamily="49"/>
              </a:rPr>
              <a:t>півтора</a:t>
            </a:r>
            <a:r>
              <a:rPr lang="ru-RU" b="0" i="0" dirty="0">
                <a:effectLst/>
                <a:latin typeface="Courier" pitchFamily="49"/>
              </a:rPr>
              <a:t> року </a:t>
            </a:r>
            <a:r>
              <a:rPr lang="ru-RU" b="0" i="0" dirty="0" err="1">
                <a:effectLst/>
                <a:latin typeface="Courier" pitchFamily="49"/>
              </a:rPr>
              <a:t>відбував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ув'язнення</a:t>
            </a:r>
            <a:r>
              <a:rPr lang="ru-RU" b="0" i="0" dirty="0">
                <a:effectLst/>
                <a:latin typeface="Courier" pitchFamily="49"/>
              </a:rPr>
              <a:t>. 1909 </a:t>
            </a:r>
            <a:r>
              <a:rPr lang="ru-RU" b="0" i="0" dirty="0" err="1">
                <a:effectLst/>
                <a:latin typeface="Courier" pitchFamily="49"/>
              </a:rPr>
              <a:t>засуджений</a:t>
            </a:r>
            <a:r>
              <a:rPr lang="ru-RU" b="0" i="0" dirty="0">
                <a:effectLst/>
                <a:latin typeface="Courier" pitchFamily="49"/>
              </a:rPr>
              <a:t> у </a:t>
            </a:r>
            <a:r>
              <a:rPr lang="ru-RU" b="0" i="0" dirty="0" err="1">
                <a:effectLst/>
                <a:latin typeface="Courier" pitchFamily="49"/>
              </a:rPr>
              <a:t>Києві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військовим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окружним</a:t>
            </a:r>
            <a:r>
              <a:rPr lang="ru-RU" b="0" i="0" dirty="0">
                <a:effectLst/>
                <a:latin typeface="Courier" pitchFamily="49"/>
              </a:rPr>
              <a:t> судом до тюремного </a:t>
            </a:r>
            <a:r>
              <a:rPr lang="ru-RU" b="0" i="0" dirty="0" err="1">
                <a:effectLst/>
                <a:latin typeface="Courier" pitchFamily="49"/>
              </a:rPr>
              <a:t>ув'язнення</a:t>
            </a:r>
            <a:r>
              <a:rPr lang="ru-RU" b="0" i="0" dirty="0">
                <a:effectLst/>
                <a:latin typeface="Courier" pitchFamily="49"/>
              </a:rPr>
              <a:t>, але </a:t>
            </a:r>
            <a:r>
              <a:rPr lang="ru-RU" b="0" i="0" dirty="0" err="1">
                <a:effectLst/>
                <a:latin typeface="Courier" pitchFamily="49"/>
              </a:rPr>
              <a:t>згодом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виправданий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апеляційною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інстанцією</a:t>
            </a:r>
            <a:r>
              <a:rPr lang="ru-RU" b="0" i="0" dirty="0">
                <a:effectLst/>
                <a:latin typeface="Courier" pitchFamily="49"/>
              </a:rPr>
              <a:t>.</a:t>
            </a:r>
            <a:endParaRPr lang="ru-RU" dirty="0">
              <a:effectLst/>
              <a:latin typeface="Courier" pitchFamily="49"/>
            </a:endParaRPr>
          </a:p>
          <a:p>
            <a:endParaRPr lang="ru-UA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82D9211-B44A-8641-A620-2FCBCE10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9" y="838200"/>
            <a:ext cx="3207140" cy="50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C7F3F4-89B8-2048-ADE1-49496E72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62159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222222"/>
                </a:solidFill>
                <a:latin typeface="SAVOYE LET PLAIN:1.0" pitchFamily="2" charset="0"/>
              </a:rPr>
              <a:t>Член </a:t>
            </a:r>
            <a:r>
              <a:rPr lang="ru-RU" sz="5000" b="1" dirty="0" err="1">
                <a:solidFill>
                  <a:srgbClr val="222222"/>
                </a:solidFill>
                <a:latin typeface="SAVOYE LET PLAIN:1.0" pitchFamily="2" charset="0"/>
              </a:rPr>
              <a:t>Центральної</a:t>
            </a:r>
            <a:r>
              <a:rPr lang="ru-RU" sz="5000" b="1" dirty="0">
                <a:solidFill>
                  <a:srgbClr val="222222"/>
                </a:solidFill>
                <a:latin typeface="SAVOYE LET PLAIN:1.0" pitchFamily="2" charset="0"/>
              </a:rPr>
              <a:t> Ради</a:t>
            </a:r>
            <a:endParaRPr lang="ru-UA" sz="5000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1A5966-91E9-AD40-A5F0-8ECE8242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878" y="1843049"/>
            <a:ext cx="7895952" cy="4452792"/>
          </a:xfrm>
        </p:spPr>
        <p:txBody>
          <a:bodyPr/>
          <a:lstStyle/>
          <a:p>
            <a:r>
              <a:rPr lang="ru-RU" sz="1900" b="0" i="0" dirty="0">
                <a:effectLst/>
                <a:latin typeface="Courier" pitchFamily="49"/>
              </a:rPr>
              <a:t>У </a:t>
            </a:r>
            <a:r>
              <a:rPr lang="ru-RU" sz="1900" b="0" i="0" dirty="0" err="1">
                <a:effectLst/>
                <a:latin typeface="Courier" pitchFamily="49"/>
              </a:rPr>
              <a:t>березні</a:t>
            </a:r>
            <a:r>
              <a:rPr lang="ru-RU" sz="1900" b="0" i="0" dirty="0">
                <a:effectLst/>
                <a:latin typeface="Courier" pitchFamily="49"/>
              </a:rPr>
              <a:t> 1917 </a:t>
            </a:r>
            <a:r>
              <a:rPr lang="pl-PL" sz="1900" b="0" i="0" dirty="0">
                <a:effectLst/>
                <a:latin typeface="Courier" pitchFamily="49"/>
              </a:rPr>
              <a:t>p</a:t>
            </a:r>
            <a:r>
              <a:rPr lang="ru-RU" sz="1900" b="0" i="0" dirty="0">
                <a:effectLst/>
                <a:latin typeface="Courier" pitchFamily="49"/>
              </a:rPr>
              <a:t>оку </a:t>
            </a:r>
            <a:r>
              <a:rPr lang="ru-RU" sz="1900" b="0" i="0" dirty="0" err="1">
                <a:effectLst/>
                <a:latin typeface="Courier" pitchFamily="49"/>
              </a:rPr>
              <a:t>призначений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Золотоніським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повітовим</a:t>
            </a:r>
            <a:r>
              <a:rPr lang="ru-RU" sz="1900" b="0" i="0" dirty="0">
                <a:effectLst/>
                <a:latin typeface="Courier" pitchFamily="49"/>
              </a:rPr>
              <a:t>, а 1 </a:t>
            </a:r>
            <a:r>
              <a:rPr lang="ru-RU" sz="1900" b="0" i="0" dirty="0" err="1">
                <a:effectLst/>
                <a:latin typeface="Courier" pitchFamily="49"/>
              </a:rPr>
              <a:t>серпня</a:t>
            </a:r>
            <a:r>
              <a:rPr lang="ru-RU" sz="1900" b="0" i="0" dirty="0">
                <a:effectLst/>
                <a:latin typeface="Courier" pitchFamily="49"/>
              </a:rPr>
              <a:t>  — </a:t>
            </a:r>
            <a:r>
              <a:rPr lang="ru-RU" sz="1900" b="0" i="0" dirty="0" err="1">
                <a:effectLst/>
                <a:latin typeface="Courier" pitchFamily="49"/>
              </a:rPr>
              <a:t>Полтавським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губернським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комісаром</a:t>
            </a:r>
            <a:r>
              <a:rPr lang="ru-RU" sz="1900" b="0" i="0" dirty="0">
                <a:effectLst/>
                <a:latin typeface="Courier" pitchFamily="49"/>
              </a:rPr>
              <a:t>. Як делегат </a:t>
            </a:r>
            <a:r>
              <a:rPr lang="pl-PL" sz="1900" b="0" i="0" dirty="0">
                <a:effectLst/>
                <a:latin typeface="Courier" pitchFamily="49"/>
              </a:rPr>
              <a:t>I </a:t>
            </a:r>
            <a:r>
              <a:rPr lang="ru-RU" sz="1900" b="0" i="0" dirty="0" err="1">
                <a:effectLst/>
                <a:latin typeface="Courier" pitchFamily="49"/>
              </a:rPr>
              <a:t>Всеукраїнського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селянського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з’їзду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від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Золотоніського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повіту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був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обраний</a:t>
            </a:r>
            <a:r>
              <a:rPr lang="ru-RU" sz="1900" b="0" i="0" dirty="0">
                <a:effectLst/>
                <a:latin typeface="Courier" pitchFamily="49"/>
              </a:rPr>
              <a:t> до складу ЦК </a:t>
            </a:r>
            <a:r>
              <a:rPr lang="ru-RU" sz="1900" b="0" i="0" dirty="0" err="1">
                <a:effectLst/>
                <a:latin typeface="Courier" pitchFamily="49"/>
              </a:rPr>
              <a:t>Селянської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спілки</a:t>
            </a:r>
            <a:r>
              <a:rPr lang="ru-RU" sz="1900" b="0" i="0" dirty="0">
                <a:effectLst/>
                <a:latin typeface="Courier" pitchFamily="49"/>
              </a:rPr>
              <a:t> і став членом </a:t>
            </a:r>
            <a:r>
              <a:rPr lang="ru-RU" sz="1900" b="0" i="0" dirty="0" err="1">
                <a:effectLst/>
                <a:latin typeface="Courier" pitchFamily="49"/>
              </a:rPr>
              <a:t>Української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Центральної</a:t>
            </a:r>
            <a:r>
              <a:rPr lang="ru-RU" sz="1900" b="0" i="0" dirty="0">
                <a:effectLst/>
                <a:latin typeface="Courier" pitchFamily="49"/>
              </a:rPr>
              <a:t> Ради (УЦР). </a:t>
            </a:r>
            <a:r>
              <a:rPr lang="ru-RU" sz="1900" b="0" i="0" dirty="0" err="1">
                <a:effectLst/>
                <a:latin typeface="Courier" pitchFamily="49"/>
              </a:rPr>
              <a:t>Від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серпня</a:t>
            </a:r>
            <a:r>
              <a:rPr lang="ru-RU" sz="1900" b="0" i="0" dirty="0">
                <a:effectLst/>
                <a:latin typeface="Courier" pitchFamily="49"/>
              </a:rPr>
              <a:t> 1917  по </a:t>
            </a:r>
            <a:r>
              <a:rPr lang="ru-RU" sz="1900" b="0" i="0" dirty="0" err="1">
                <a:effectLst/>
                <a:latin typeface="Courier" pitchFamily="49"/>
              </a:rPr>
              <a:t>травень</a:t>
            </a:r>
            <a:r>
              <a:rPr lang="ru-RU" sz="1900" b="0" i="0" dirty="0">
                <a:effectLst/>
                <a:latin typeface="Courier" pitchFamily="49"/>
              </a:rPr>
              <a:t> 1918 року </a:t>
            </a:r>
            <a:r>
              <a:rPr lang="ru-RU" sz="1900" b="0" i="0" dirty="0" err="1">
                <a:effectLst/>
                <a:latin typeface="Courier" pitchFamily="49"/>
              </a:rPr>
              <a:t>був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гласним</a:t>
            </a:r>
            <a:r>
              <a:rPr lang="ru-RU" sz="1900" b="0" i="0" dirty="0">
                <a:effectLst/>
                <a:latin typeface="Courier" pitchFamily="49"/>
              </a:rPr>
              <a:t> (депутатом) </a:t>
            </a:r>
            <a:r>
              <a:rPr lang="ru-RU" sz="1900" b="0" i="0" dirty="0" err="1">
                <a:effectLst/>
                <a:latin typeface="Courier" pitchFamily="49"/>
              </a:rPr>
              <a:t>Золотоніського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повітового</a:t>
            </a:r>
            <a:r>
              <a:rPr lang="ru-RU" sz="1900" b="0" i="0" dirty="0">
                <a:effectLst/>
                <a:latin typeface="Courier" pitchFamily="49"/>
              </a:rPr>
              <a:t> і </a:t>
            </a:r>
            <a:r>
              <a:rPr lang="ru-RU" sz="1900" b="0" i="0" dirty="0" err="1">
                <a:effectLst/>
                <a:latin typeface="Courier" pitchFamily="49"/>
              </a:rPr>
              <a:t>Полтавського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губернського</a:t>
            </a:r>
            <a:r>
              <a:rPr lang="ru-RU" sz="1900" b="0" i="0" dirty="0">
                <a:effectLst/>
                <a:latin typeface="Courier" pitchFamily="49"/>
              </a:rPr>
              <a:t> земств, головою </a:t>
            </a:r>
            <a:r>
              <a:rPr lang="ru-RU" sz="1900" b="0" i="0" dirty="0" err="1">
                <a:effectLst/>
                <a:latin typeface="Courier" pitchFamily="49"/>
              </a:rPr>
              <a:t>Золотоніських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повітових</a:t>
            </a:r>
            <a:r>
              <a:rPr lang="ru-RU" sz="1900" b="0" i="0" dirty="0">
                <a:effectLst/>
                <a:latin typeface="Courier" pitchFamily="49"/>
              </a:rPr>
              <a:t> і </a:t>
            </a:r>
            <a:r>
              <a:rPr lang="ru-RU" sz="1900" b="0" i="0" dirty="0" err="1">
                <a:effectLst/>
                <a:latin typeface="Courier" pitchFamily="49"/>
              </a:rPr>
              <a:t>Полтавських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губернських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земських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зборів</a:t>
            </a:r>
            <a:r>
              <a:rPr lang="ru-RU" sz="1900" b="0" i="0" dirty="0">
                <a:effectLst/>
                <a:latin typeface="Courier" pitchFamily="49"/>
              </a:rPr>
              <a:t>, </a:t>
            </a:r>
            <a:r>
              <a:rPr lang="ru-RU" sz="1900" b="0" i="0" dirty="0" err="1">
                <a:effectLst/>
                <a:latin typeface="Courier" pitchFamily="49"/>
              </a:rPr>
              <a:t>почесним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мировим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суддею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Золотоніського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повіту</a:t>
            </a:r>
            <a:r>
              <a:rPr lang="ru-RU" sz="1900" b="0" i="0" dirty="0">
                <a:effectLst/>
                <a:latin typeface="Courier" pitchFamily="49"/>
              </a:rPr>
              <a:t>. </a:t>
            </a:r>
            <a:r>
              <a:rPr lang="ru-RU" sz="1900" b="0" i="0" dirty="0" err="1">
                <a:effectLst/>
                <a:latin typeface="Courier" pitchFamily="49"/>
              </a:rPr>
              <a:t>Водночас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очолював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Золотоніський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повітовий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комітет</a:t>
            </a:r>
            <a:r>
              <a:rPr lang="ru-RU" sz="1900" b="0" i="0" dirty="0">
                <a:effectLst/>
                <a:latin typeface="Courier" pitchFamily="49"/>
              </a:rPr>
              <a:t> і </a:t>
            </a:r>
            <a:r>
              <a:rPr lang="ru-RU" sz="1900" b="0" i="0" dirty="0" err="1">
                <a:effectLst/>
                <a:latin typeface="Courier" pitchFamily="49"/>
              </a:rPr>
              <a:t>був</a:t>
            </a:r>
            <a:r>
              <a:rPr lang="ru-RU" sz="1900" b="0" i="0" dirty="0">
                <a:effectLst/>
                <a:latin typeface="Courier" pitchFamily="49"/>
              </a:rPr>
              <a:t> членом </a:t>
            </a:r>
            <a:r>
              <a:rPr lang="ru-RU" sz="1900" b="0" i="0" dirty="0" err="1">
                <a:effectLst/>
                <a:latin typeface="Courier" pitchFamily="49"/>
              </a:rPr>
              <a:t>Полтавського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губернського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комітету</a:t>
            </a:r>
            <a:r>
              <a:rPr lang="ru-RU" sz="1900" b="0" i="0" dirty="0">
                <a:effectLst/>
                <a:latin typeface="Courier" pitchFamily="49"/>
              </a:rPr>
              <a:t> УСДРП. Входив до складу </a:t>
            </a:r>
            <a:r>
              <a:rPr lang="ru-RU" sz="1900" b="0" i="0" dirty="0" err="1">
                <a:effectLst/>
                <a:latin typeface="Courier" pitchFamily="49"/>
              </a:rPr>
              <a:t>української</a:t>
            </a:r>
            <a:r>
              <a:rPr lang="ru-RU" sz="1900" b="0" i="0" dirty="0">
                <a:effectLst/>
                <a:latin typeface="Courier" pitchFamily="49"/>
              </a:rPr>
              <a:t> </a:t>
            </a:r>
            <a:r>
              <a:rPr lang="ru-RU" sz="1900" b="0" i="0" dirty="0" err="1">
                <a:effectLst/>
                <a:latin typeface="Courier" pitchFamily="49"/>
              </a:rPr>
              <a:t>делегації</a:t>
            </a:r>
            <a:r>
              <a:rPr lang="ru-RU" sz="1900" b="0" i="0" dirty="0">
                <a:effectLst/>
                <a:latin typeface="Courier" pitchFamily="49"/>
              </a:rPr>
              <a:t> на переговорах у </a:t>
            </a:r>
            <a:r>
              <a:rPr lang="ru-RU" sz="1900" b="0" i="0" dirty="0" err="1">
                <a:effectLst/>
                <a:latin typeface="Courier" pitchFamily="49"/>
              </a:rPr>
              <a:t>Брест-Литовську</a:t>
            </a:r>
            <a:r>
              <a:rPr lang="ru-RU" sz="1900" b="0" i="0" dirty="0">
                <a:effectLst/>
                <a:latin typeface="Courier" pitchFamily="49"/>
              </a:rPr>
              <a:t>.</a:t>
            </a:r>
            <a:endParaRPr lang="ru-RU" sz="1900" dirty="0">
              <a:effectLst/>
              <a:latin typeface="Courier" pitchFamily="49"/>
            </a:endParaRPr>
          </a:p>
          <a:p>
            <a:endParaRPr lang="ru-UA" dirty="0">
              <a:latin typeface="Courier" pitchFamily="4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9A93FD6-F528-6C42-BE93-D7DA9CBC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3618017" cy="271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97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4542C-E903-4249-B281-E0D204ED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313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5000" b="1" dirty="0" err="1">
                <a:solidFill>
                  <a:srgbClr val="222222"/>
                </a:solidFill>
                <a:latin typeface="SAVOYE LET PLAIN:1.0" pitchFamily="2" charset="0"/>
              </a:rPr>
              <a:t>Період</a:t>
            </a:r>
            <a:r>
              <a:rPr lang="ru-RU" sz="5000" b="1" dirty="0">
                <a:solidFill>
                  <a:srgbClr val="222222"/>
                </a:solidFill>
                <a:latin typeface="SAVOYE LET PLAIN:1.0" pitchFamily="2" charset="0"/>
              </a:rPr>
              <a:t> </a:t>
            </a:r>
            <a:r>
              <a:rPr lang="ru-RU" sz="5000" b="1" dirty="0" err="1">
                <a:solidFill>
                  <a:srgbClr val="222222"/>
                </a:solidFill>
                <a:latin typeface="SAVOYE LET PLAIN:1.0" pitchFamily="2" charset="0"/>
              </a:rPr>
              <a:t>Гетьманату</a:t>
            </a:r>
            <a:r>
              <a:rPr lang="ru-RU" sz="5000" b="1" dirty="0">
                <a:solidFill>
                  <a:srgbClr val="222222"/>
                </a:solidFill>
                <a:latin typeface="SAVOYE LET PLAIN:1.0" pitchFamily="2" charset="0"/>
              </a:rPr>
              <a:t> Павла </a:t>
            </a:r>
            <a:r>
              <a:rPr lang="ru-RU" sz="5000" b="1" dirty="0" err="1">
                <a:solidFill>
                  <a:srgbClr val="222222"/>
                </a:solidFill>
                <a:latin typeface="SAVOYE LET PLAIN:1.0" pitchFamily="2" charset="0"/>
              </a:rPr>
              <a:t>Скоропадського</a:t>
            </a:r>
            <a:endParaRPr lang="ru-UA" sz="5000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6FD8F6-CF51-5641-B572-75C8AD3A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203" y="2474716"/>
            <a:ext cx="8066318" cy="3777622"/>
          </a:xfrm>
        </p:spPr>
        <p:txBody>
          <a:bodyPr>
            <a:normAutofit fontScale="92500"/>
          </a:bodyPr>
          <a:lstStyle/>
          <a:p>
            <a:r>
              <a:rPr lang="ru-RU" sz="2500" b="0" i="0" dirty="0" err="1">
                <a:effectLst/>
                <a:latin typeface="Courier" pitchFamily="49"/>
              </a:rPr>
              <a:t>Усунений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із</a:t>
            </a:r>
            <a:r>
              <a:rPr lang="ru-RU" sz="2500" b="0" i="0" dirty="0">
                <a:effectLst/>
                <a:latin typeface="Courier" pitchFamily="49"/>
              </a:rPr>
              <a:t> посади </a:t>
            </a:r>
            <a:r>
              <a:rPr lang="ru-RU" sz="2500" b="0" i="0" dirty="0" err="1">
                <a:effectLst/>
                <a:latin typeface="Courier" pitchFamily="49"/>
              </a:rPr>
              <a:t>губернського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комісара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гетьманською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владою</a:t>
            </a:r>
            <a:r>
              <a:rPr lang="ru-RU" sz="2500" b="0" i="0" dirty="0">
                <a:effectLst/>
                <a:latin typeface="Courier" pitchFamily="49"/>
              </a:rPr>
              <a:t> 4 </a:t>
            </a:r>
            <a:r>
              <a:rPr lang="ru-RU" sz="2500" b="0" i="0" dirty="0" err="1">
                <a:effectLst/>
                <a:latin typeface="Courier" pitchFamily="49"/>
              </a:rPr>
              <a:t>травня</a:t>
            </a:r>
            <a:r>
              <a:rPr lang="ru-RU" sz="2500" b="0" i="0" dirty="0">
                <a:effectLst/>
                <a:latin typeface="Courier" pitchFamily="49"/>
              </a:rPr>
              <a:t> 1918 року, </a:t>
            </a:r>
            <a:r>
              <a:rPr lang="ru-RU" sz="2500" b="0" i="0" dirty="0" err="1">
                <a:effectLst/>
                <a:latin typeface="Courier" pitchFamily="49"/>
              </a:rPr>
              <a:t>працював</a:t>
            </a:r>
            <a:r>
              <a:rPr lang="ru-RU" sz="2500" b="0" i="0" dirty="0">
                <a:effectLst/>
                <a:latin typeface="Courier" pitchFamily="49"/>
              </a:rPr>
              <a:t> юрисконсультом Центрального </a:t>
            </a:r>
            <a:r>
              <a:rPr lang="ru-RU" sz="2500" b="0" i="0" dirty="0" err="1">
                <a:effectLst/>
                <a:latin typeface="Courier" pitchFamily="49"/>
              </a:rPr>
              <a:t>Українського</a:t>
            </a:r>
            <a:r>
              <a:rPr lang="ru-RU" sz="2500" b="0" i="0" dirty="0">
                <a:effectLst/>
                <a:latin typeface="Courier" pitchFamily="49"/>
              </a:rPr>
              <a:t> кооперативного </a:t>
            </a:r>
            <a:r>
              <a:rPr lang="ru-RU" sz="2500" b="0" i="0" dirty="0" err="1">
                <a:effectLst/>
                <a:latin typeface="Courier" pitchFamily="49"/>
              </a:rPr>
              <a:t>комітету</a:t>
            </a:r>
            <a:r>
              <a:rPr lang="ru-RU" sz="2500" b="0" i="0" dirty="0">
                <a:effectLst/>
                <a:latin typeface="Courier" pitchFamily="49"/>
              </a:rPr>
              <a:t>. Входив до складу </a:t>
            </a:r>
            <a:r>
              <a:rPr lang="ru-RU" sz="2500" b="0" i="0" dirty="0" err="1">
                <a:effectLst/>
                <a:latin typeface="Courier" pitchFamily="49"/>
              </a:rPr>
              <a:t>Українського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національного</a:t>
            </a:r>
            <a:r>
              <a:rPr lang="ru-RU" sz="2500" b="0" i="0" dirty="0">
                <a:effectLst/>
                <a:latin typeface="Courier" pitchFamily="49"/>
              </a:rPr>
              <a:t> союзу, </a:t>
            </a:r>
            <a:r>
              <a:rPr lang="ru-RU" sz="2500" b="0" i="0" dirty="0" err="1">
                <a:effectLst/>
                <a:latin typeface="Courier" pitchFamily="49"/>
              </a:rPr>
              <a:t>опозиційного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владі</a:t>
            </a:r>
            <a:r>
              <a:rPr lang="ru-RU" sz="2500" b="0" i="0" dirty="0">
                <a:effectLst/>
                <a:latin typeface="Courier" pitchFamily="49"/>
              </a:rPr>
              <a:t> гетьмана </a:t>
            </a:r>
            <a:r>
              <a:rPr lang="ru-RU" sz="2500" b="0" i="0" dirty="0" err="1">
                <a:effectLst/>
                <a:latin typeface="Courier" pitchFamily="49"/>
              </a:rPr>
              <a:t>Скоропадського</a:t>
            </a:r>
            <a:r>
              <a:rPr lang="ru-RU" sz="2500" b="0" i="0" dirty="0">
                <a:effectLst/>
                <a:latin typeface="Courier" pitchFamily="49"/>
              </a:rPr>
              <a:t>. </a:t>
            </a:r>
            <a:r>
              <a:rPr lang="ru-RU" sz="2500" b="0" i="0" dirty="0" err="1">
                <a:effectLst/>
                <a:latin typeface="Courier" pitchFamily="49"/>
              </a:rPr>
              <a:t>Під</a:t>
            </a:r>
            <a:r>
              <a:rPr lang="ru-RU" sz="2500" b="0" i="0" dirty="0">
                <a:effectLst/>
                <a:latin typeface="Courier" pitchFamily="49"/>
              </a:rPr>
              <a:t> час </a:t>
            </a:r>
            <a:r>
              <a:rPr lang="ru-RU" sz="2500" b="0" i="0" dirty="0" err="1">
                <a:effectLst/>
                <a:latin typeface="Courier" pitchFamily="49"/>
              </a:rPr>
              <a:t>антигетьманського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повстання</a:t>
            </a:r>
            <a:r>
              <a:rPr lang="ru-RU" sz="2500" b="0" i="0" dirty="0">
                <a:effectLst/>
                <a:latin typeface="Courier" pitchFamily="49"/>
              </a:rPr>
              <a:t> в </a:t>
            </a:r>
            <a:r>
              <a:rPr lang="ru-RU" sz="2500" b="0" i="0" dirty="0" err="1">
                <a:effectLst/>
                <a:latin typeface="Courier" pitchFamily="49"/>
              </a:rPr>
              <a:t>листопаді-грудні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виконував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обов'язки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повітового</a:t>
            </a:r>
            <a:r>
              <a:rPr lang="ru-RU" sz="2500" b="0" i="0" dirty="0">
                <a:effectLst/>
                <a:latin typeface="Courier" pitchFamily="49"/>
              </a:rPr>
              <a:t> і </a:t>
            </a:r>
            <a:r>
              <a:rPr lang="ru-RU" sz="2500" b="0" i="0" dirty="0" err="1">
                <a:effectLst/>
                <a:latin typeface="Courier" pitchFamily="49"/>
              </a:rPr>
              <a:t>губернського</a:t>
            </a:r>
            <a:r>
              <a:rPr lang="ru-RU" sz="2500" b="0" i="0" dirty="0">
                <a:effectLst/>
                <a:latin typeface="Courier" pitchFamily="49"/>
              </a:rPr>
              <a:t> </a:t>
            </a:r>
            <a:r>
              <a:rPr lang="ru-RU" sz="2500" b="0" i="0" dirty="0" err="1">
                <a:effectLst/>
                <a:latin typeface="Courier" pitchFamily="49"/>
              </a:rPr>
              <a:t>комісара</a:t>
            </a:r>
            <a:r>
              <a:rPr lang="ru-RU" sz="2500" b="0" i="0" dirty="0">
                <a:effectLst/>
                <a:latin typeface="Courier" pitchFamily="49"/>
              </a:rPr>
              <a:t> на </a:t>
            </a:r>
            <a:r>
              <a:rPr lang="ru-RU" sz="2500" b="0" i="0" dirty="0" err="1">
                <a:effectLst/>
                <a:latin typeface="Courier" pitchFamily="49"/>
              </a:rPr>
              <a:t>Полтавщині</a:t>
            </a:r>
            <a:r>
              <a:rPr lang="ru-RU" sz="2500" b="0" i="0" dirty="0">
                <a:effectLst/>
                <a:latin typeface="Courier" pitchFamily="49"/>
              </a:rPr>
              <a:t>.</a:t>
            </a:r>
            <a:endParaRPr lang="ru-RU" sz="2500" dirty="0">
              <a:effectLst/>
              <a:latin typeface="Courier" pitchFamily="4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E23657A-359F-7F4D-AE98-07F40ED1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6" y="2211843"/>
            <a:ext cx="3556270" cy="405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5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1C0EF-5A0A-4B43-BB1B-8468329F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28600"/>
            <a:ext cx="7844887" cy="762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222222"/>
                </a:solidFill>
                <a:latin typeface="SAVOYE LET PLAIN:1.0" pitchFamily="2" charset="0"/>
              </a:rPr>
              <a:t>Доба </a:t>
            </a:r>
            <a:r>
              <a:rPr lang="ru-RU" sz="4400" b="1" dirty="0" err="1">
                <a:solidFill>
                  <a:srgbClr val="222222"/>
                </a:solidFill>
                <a:latin typeface="SAVOYE LET PLAIN:1.0" pitchFamily="2" charset="0"/>
              </a:rPr>
              <a:t>Директорії</a:t>
            </a:r>
            <a:endParaRPr lang="ru-UA" sz="4400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A354B2-A90D-314A-B1D1-FADBF2B2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066800"/>
            <a:ext cx="8289073" cy="5317811"/>
          </a:xfrm>
        </p:spPr>
        <p:txBody>
          <a:bodyPr>
            <a:noAutofit/>
          </a:bodyPr>
          <a:lstStyle/>
          <a:p>
            <a:r>
              <a:rPr lang="ru-RU" sz="1700" b="0" i="0" dirty="0">
                <a:effectLst/>
                <a:latin typeface="Courier" pitchFamily="49"/>
              </a:rPr>
              <a:t>За </a:t>
            </a:r>
            <a:r>
              <a:rPr lang="ru-RU" sz="1700" b="0" i="0" dirty="0" err="1">
                <a:effectLst/>
                <a:latin typeface="Courier" pitchFamily="49"/>
              </a:rPr>
              <a:t>доби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Директорії</a:t>
            </a:r>
            <a:r>
              <a:rPr lang="ru-RU" sz="1700" b="0" i="0" dirty="0">
                <a:effectLst/>
                <a:latin typeface="Courier" pitchFamily="49"/>
              </a:rPr>
              <a:t> УНР </a:t>
            </a:r>
            <a:r>
              <a:rPr lang="ru-RU" sz="1700" b="0" i="0" dirty="0" err="1">
                <a:effectLst/>
                <a:latin typeface="Courier" pitchFamily="49"/>
              </a:rPr>
              <a:t>був</a:t>
            </a:r>
            <a:r>
              <a:rPr lang="ru-RU" sz="1700" b="0" i="0" dirty="0">
                <a:effectLst/>
                <a:latin typeface="Courier" pitchFamily="49"/>
              </a:rPr>
              <a:t> одним </a:t>
            </a:r>
            <a:r>
              <a:rPr lang="ru-RU" sz="1700" b="0" i="0" dirty="0" err="1">
                <a:effectLst/>
                <a:latin typeface="Courier" pitchFamily="49"/>
              </a:rPr>
              <a:t>із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організаторів</a:t>
            </a:r>
            <a:r>
              <a:rPr lang="ru-RU" sz="1700" b="0" i="0" dirty="0">
                <a:effectLst/>
                <a:latin typeface="Courier" pitchFamily="49"/>
              </a:rPr>
              <a:t> Трудового </a:t>
            </a:r>
            <a:r>
              <a:rPr lang="ru-RU" sz="1700" b="0" i="0" dirty="0" err="1">
                <a:effectLst/>
                <a:latin typeface="Courier" pitchFamily="49"/>
              </a:rPr>
              <a:t>конгресу</a:t>
            </a:r>
            <a:r>
              <a:rPr lang="ru-RU" sz="1700" b="0" i="0" dirty="0">
                <a:effectLst/>
                <a:latin typeface="Courier" pitchFamily="49"/>
              </a:rPr>
              <a:t>, </a:t>
            </a:r>
            <a:r>
              <a:rPr lang="ru-RU" sz="1700" b="0" i="0" dirty="0" err="1">
                <a:effectLst/>
                <a:latin typeface="Courier" pitchFamily="49"/>
              </a:rPr>
              <a:t>обіймав</a:t>
            </a:r>
            <a:r>
              <a:rPr lang="ru-RU" sz="1700" b="0" i="0" dirty="0">
                <a:effectLst/>
                <a:latin typeface="Courier" pitchFamily="49"/>
              </a:rPr>
              <a:t> посади: </a:t>
            </a:r>
            <a:r>
              <a:rPr lang="ru-RU" sz="1700" b="0" i="0" dirty="0" err="1">
                <a:effectLst/>
                <a:latin typeface="Courier" pitchFamily="49"/>
              </a:rPr>
              <a:t>тимчасово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керуючого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Міністерством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внутрішніх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справ</a:t>
            </a:r>
            <a:r>
              <a:rPr lang="ru-RU" sz="1700" b="0" i="0" dirty="0">
                <a:effectLst/>
                <a:latin typeface="Courier" pitchFamily="49"/>
              </a:rPr>
              <a:t> УНР, </a:t>
            </a:r>
            <a:r>
              <a:rPr lang="ru-RU" sz="1700" b="0" i="0" dirty="0" err="1">
                <a:effectLst/>
                <a:latin typeface="Courier" pitchFamily="49"/>
              </a:rPr>
              <a:t>товариша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міністра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юстиції</a:t>
            </a:r>
            <a:r>
              <a:rPr lang="ru-RU" sz="1700" b="0" i="0" dirty="0">
                <a:effectLst/>
                <a:latin typeface="Courier" pitchFamily="49"/>
              </a:rPr>
              <a:t>, </a:t>
            </a:r>
            <a:r>
              <a:rPr lang="ru-RU" sz="1700" b="0" i="0" dirty="0" err="1">
                <a:effectLst/>
                <a:latin typeface="Courier" pitchFamily="49"/>
              </a:rPr>
              <a:t>міністра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юстиції</a:t>
            </a:r>
            <a:r>
              <a:rPr lang="ru-RU" sz="1700" b="0" i="0" dirty="0">
                <a:effectLst/>
                <a:latin typeface="Courier" pitchFamily="49"/>
              </a:rPr>
              <a:t> і заступника голови Ради </a:t>
            </a:r>
            <a:r>
              <a:rPr lang="ru-RU" sz="1700" b="0" i="0" dirty="0" err="1">
                <a:effectLst/>
                <a:latin typeface="Courier" pitchFamily="49"/>
              </a:rPr>
              <a:t>Міністрів</a:t>
            </a:r>
            <a:r>
              <a:rPr lang="ru-RU" sz="1700" b="0" i="0" dirty="0">
                <a:effectLst/>
                <a:latin typeface="Courier" pitchFamily="49"/>
              </a:rPr>
              <a:t> у </a:t>
            </a:r>
            <a:r>
              <a:rPr lang="ru-RU" sz="1700" b="0" i="0" dirty="0" err="1">
                <a:effectLst/>
                <a:latin typeface="Courier" pitchFamily="49"/>
              </a:rPr>
              <a:t>кабінеті</a:t>
            </a:r>
            <a:r>
              <a:rPr lang="ru-RU" sz="1700" b="0" i="0" dirty="0">
                <a:effectLst/>
                <a:latin typeface="Courier" pitchFamily="49"/>
              </a:rPr>
              <a:t> Бориса </a:t>
            </a:r>
            <a:r>
              <a:rPr lang="ru-RU" sz="1700" b="0" i="0" dirty="0" err="1">
                <a:effectLst/>
                <a:latin typeface="Courier" pitchFamily="49"/>
              </a:rPr>
              <a:t>Мартоса</a:t>
            </a:r>
            <a:r>
              <a:rPr lang="ru-RU" sz="1700" b="0" i="0" dirty="0">
                <a:effectLst/>
                <a:latin typeface="Courier" pitchFamily="49"/>
              </a:rPr>
              <a:t>, </a:t>
            </a:r>
            <a:r>
              <a:rPr lang="ru-RU" sz="1700" b="0" i="0" dirty="0" err="1">
                <a:effectLst/>
                <a:latin typeface="Courier" pitchFamily="49"/>
              </a:rPr>
              <a:t>керуючого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Міністерством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закордонних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справ</a:t>
            </a:r>
            <a:r>
              <a:rPr lang="ru-RU" sz="1700" b="0" i="0" dirty="0">
                <a:effectLst/>
                <a:latin typeface="Courier" pitchFamily="49"/>
              </a:rPr>
              <a:t> і </a:t>
            </a:r>
            <a:r>
              <a:rPr lang="ru-RU" sz="1700" b="0" i="0" dirty="0" err="1">
                <a:effectLst/>
                <a:latin typeface="Courier" pitchFamily="49"/>
              </a:rPr>
              <a:t>міністра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юстиції</a:t>
            </a:r>
            <a:r>
              <a:rPr lang="ru-RU" sz="1700" b="0" i="0" dirty="0">
                <a:effectLst/>
                <a:latin typeface="Courier" pitchFamily="49"/>
              </a:rPr>
              <a:t> УНР, заступника голови Ради </a:t>
            </a:r>
            <a:r>
              <a:rPr lang="ru-RU" sz="1700" b="0" i="0" dirty="0" err="1">
                <a:effectLst/>
                <a:latin typeface="Courier" pitchFamily="49"/>
              </a:rPr>
              <a:t>міністрів</a:t>
            </a:r>
            <a:r>
              <a:rPr lang="ru-RU" sz="1700" b="0" i="0" dirty="0">
                <a:effectLst/>
                <a:latin typeface="Courier" pitchFamily="49"/>
              </a:rPr>
              <a:t> у </a:t>
            </a:r>
            <a:r>
              <a:rPr lang="ru-RU" sz="1700" b="0" i="0" dirty="0" err="1">
                <a:effectLst/>
                <a:latin typeface="Courier" pitchFamily="49"/>
              </a:rPr>
              <a:t>кабінеті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Ісаака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Мазепи</a:t>
            </a:r>
            <a:r>
              <a:rPr lang="ru-RU" sz="1700" b="0" i="0" dirty="0">
                <a:effectLst/>
                <a:latin typeface="Courier" pitchFamily="49"/>
              </a:rPr>
              <a:t>. У </a:t>
            </a:r>
            <a:r>
              <a:rPr lang="ru-RU" sz="1700" b="0" i="0" dirty="0" err="1">
                <a:effectLst/>
                <a:latin typeface="Courier" pitchFamily="49"/>
              </a:rPr>
              <a:t>жовтні</a:t>
            </a:r>
            <a:r>
              <a:rPr lang="ru-RU" sz="1700" b="0" i="0" dirty="0">
                <a:effectLst/>
                <a:latin typeface="Courier" pitchFamily="49"/>
              </a:rPr>
              <a:t> 1919 року, як голова </a:t>
            </a:r>
            <a:r>
              <a:rPr lang="ru-RU" sz="1700" b="0" i="0" dirty="0" err="1">
                <a:effectLst/>
                <a:latin typeface="Courier" pitchFamily="49"/>
              </a:rPr>
              <a:t>дипломатичної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місії</a:t>
            </a:r>
            <a:r>
              <a:rPr lang="ru-RU" sz="1700" b="0" i="0" dirty="0">
                <a:effectLst/>
                <a:latin typeface="Courier" pitchFamily="49"/>
              </a:rPr>
              <a:t> УНР у </a:t>
            </a:r>
            <a:r>
              <a:rPr lang="ru-RU" sz="1700" b="0" i="0" dirty="0" err="1">
                <a:effectLst/>
                <a:latin typeface="Courier" pitchFamily="49"/>
              </a:rPr>
              <a:t>Польщі</a:t>
            </a:r>
            <a:r>
              <a:rPr lang="ru-RU" sz="1700" b="0" i="0" dirty="0">
                <a:effectLst/>
                <a:latin typeface="Courier" pitchFamily="49"/>
              </a:rPr>
              <a:t>, </a:t>
            </a:r>
            <a:r>
              <a:rPr lang="ru-RU" sz="1700" b="0" i="0" dirty="0" err="1">
                <a:effectLst/>
                <a:latin typeface="Courier" pitchFamily="49"/>
              </a:rPr>
              <a:t>виїхав</a:t>
            </a:r>
            <a:r>
              <a:rPr lang="ru-RU" sz="1700" b="0" i="0" dirty="0">
                <a:effectLst/>
                <a:latin typeface="Courier" pitchFamily="49"/>
              </a:rPr>
              <a:t> до </a:t>
            </a:r>
            <a:r>
              <a:rPr lang="ru-RU" sz="1700" b="0" i="0" dirty="0" err="1">
                <a:effectLst/>
                <a:latin typeface="Courier" pitchFamily="49"/>
              </a:rPr>
              <a:t>Варшави</a:t>
            </a:r>
            <a:r>
              <a:rPr lang="ru-RU" sz="1700" b="0" i="0" dirty="0">
                <a:effectLst/>
                <a:latin typeface="Courier" pitchFamily="49"/>
              </a:rPr>
              <a:t>.</a:t>
            </a:r>
            <a:endParaRPr lang="ru-RU" sz="1700" dirty="0">
              <a:effectLst/>
              <a:latin typeface="Courier" pitchFamily="49"/>
            </a:endParaRPr>
          </a:p>
          <a:p>
            <a:r>
              <a:rPr lang="ru-RU" sz="1700" b="0" i="0" dirty="0">
                <a:effectLst/>
                <a:latin typeface="Courier" pitchFamily="49"/>
              </a:rPr>
              <a:t>11 лютого 1920 року </a:t>
            </a:r>
            <a:r>
              <a:rPr lang="ru-RU" sz="1700" b="0" i="0" dirty="0" err="1">
                <a:effectLst/>
                <a:latin typeface="Courier" pitchFamily="49"/>
              </a:rPr>
              <a:t>був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арештований</a:t>
            </a:r>
            <a:r>
              <a:rPr lang="ru-RU" sz="1700" b="0" i="0" dirty="0">
                <a:effectLst/>
                <a:latin typeface="Courier" pitchFamily="49"/>
              </a:rPr>
              <a:t> у </a:t>
            </a:r>
            <a:r>
              <a:rPr lang="ru-RU" sz="1700" b="0" i="0" dirty="0" err="1">
                <a:effectLst/>
                <a:latin typeface="Courier" pitchFamily="49"/>
              </a:rPr>
              <a:t>Кам’янці-Подільському</a:t>
            </a:r>
            <a:r>
              <a:rPr lang="ru-RU" sz="1700" b="0" i="0" dirty="0">
                <a:effectLst/>
                <a:latin typeface="Courier" pitchFamily="49"/>
              </a:rPr>
              <a:t> разом </a:t>
            </a:r>
            <a:r>
              <a:rPr lang="ru-RU" sz="1700" b="0" i="0" dirty="0" err="1">
                <a:effectLst/>
                <a:latin typeface="Courier" pitchFamily="49"/>
              </a:rPr>
              <a:t>із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представниками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уряду</a:t>
            </a:r>
            <a:r>
              <a:rPr lang="ru-RU" sz="1700" b="0" i="0" dirty="0">
                <a:effectLst/>
                <a:latin typeface="Courier" pitchFamily="49"/>
              </a:rPr>
              <a:t> УНР </a:t>
            </a:r>
            <a:r>
              <a:rPr lang="ru-RU" sz="1700" b="0" i="0" dirty="0" err="1">
                <a:effectLst/>
                <a:latin typeface="Courier" pitchFamily="49"/>
              </a:rPr>
              <a:t>Ісааком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Мазепою</a:t>
            </a:r>
            <a:r>
              <a:rPr lang="ru-RU" sz="1700" b="0" i="0" dirty="0">
                <a:effectLst/>
                <a:latin typeface="Courier" pitchFamily="49"/>
              </a:rPr>
              <a:t>, </a:t>
            </a:r>
            <a:r>
              <a:rPr lang="ru-RU" sz="1700" b="0" i="0" dirty="0" err="1">
                <a:effectLst/>
                <a:latin typeface="Courier" pitchFamily="49"/>
              </a:rPr>
              <a:t>Іваном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Огієнком</a:t>
            </a:r>
            <a:r>
              <a:rPr lang="ru-RU" sz="1700" b="0" i="0" dirty="0">
                <a:effectLst/>
                <a:latin typeface="Courier" pitchFamily="49"/>
              </a:rPr>
              <a:t> ,Осипом </a:t>
            </a:r>
            <a:r>
              <a:rPr lang="ru-RU" sz="1700" b="0" i="0" dirty="0" err="1">
                <a:effectLst/>
                <a:latin typeface="Courier" pitchFamily="49"/>
              </a:rPr>
              <a:t>Безпалком</a:t>
            </a:r>
            <a:r>
              <a:rPr lang="ru-RU" sz="1700" b="0" i="0" dirty="0">
                <a:effectLst/>
                <a:latin typeface="Courier" pitchFamily="49"/>
              </a:rPr>
              <a:t>  </a:t>
            </a:r>
            <a:r>
              <a:rPr lang="ru-RU" sz="1700" b="0" i="0" dirty="0" err="1">
                <a:effectLst/>
                <a:latin typeface="Courier" pitchFamily="49"/>
              </a:rPr>
              <a:t>відповідно</a:t>
            </a:r>
            <a:r>
              <a:rPr lang="ru-RU" sz="1700" b="0" i="0" dirty="0">
                <a:effectLst/>
                <a:latin typeface="Courier" pitchFamily="49"/>
              </a:rPr>
              <a:t> до наказу </a:t>
            </a:r>
            <a:r>
              <a:rPr lang="ru-RU" sz="1700" b="0" i="0" dirty="0" err="1">
                <a:effectLst/>
                <a:latin typeface="Courier" pitchFamily="49"/>
              </a:rPr>
              <a:t>польського</a:t>
            </a:r>
            <a:r>
              <a:rPr lang="ru-RU" sz="1700" b="0" i="0" dirty="0">
                <a:effectLst/>
                <a:latin typeface="Courier" pitchFamily="49"/>
              </a:rPr>
              <a:t> головного </a:t>
            </a:r>
            <a:r>
              <a:rPr lang="ru-RU" sz="1700" b="0" i="0" dirty="0" err="1">
                <a:effectLst/>
                <a:latin typeface="Courier" pitchFamily="49"/>
              </a:rPr>
              <a:t>комісара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Волині</a:t>
            </a:r>
            <a:r>
              <a:rPr lang="ru-RU" sz="1700" b="0" i="0" dirty="0">
                <a:effectLst/>
                <a:latin typeface="Courier" pitchFamily="49"/>
              </a:rPr>
              <a:t> й </a:t>
            </a:r>
            <a:r>
              <a:rPr lang="ru-RU" sz="1700" b="0" i="0" dirty="0" err="1">
                <a:effectLst/>
                <a:latin typeface="Courier" pitchFamily="49"/>
              </a:rPr>
              <a:t>Подільського</a:t>
            </a:r>
            <a:r>
              <a:rPr lang="ru-RU" sz="1700" b="0" i="0" dirty="0">
                <a:effectLst/>
                <a:latin typeface="Courier" pitchFamily="49"/>
              </a:rPr>
              <a:t> фронту А. </a:t>
            </a:r>
            <a:r>
              <a:rPr lang="ru-RU" sz="1700" b="0" i="0" dirty="0" err="1">
                <a:effectLst/>
                <a:latin typeface="Courier" pitchFamily="49"/>
              </a:rPr>
              <a:t>Мінкевича</a:t>
            </a:r>
            <a:r>
              <a:rPr lang="ru-RU" sz="1700" b="0" i="0" dirty="0">
                <a:effectLst/>
                <a:latin typeface="Courier" pitchFamily="49"/>
              </a:rPr>
              <a:t>. </a:t>
            </a:r>
            <a:r>
              <a:rPr lang="ru-RU" sz="1700" b="0" i="0" dirty="0" err="1">
                <a:effectLst/>
                <a:latin typeface="Courier" pitchFamily="49"/>
              </a:rPr>
              <a:t>Офіційне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вибачення</a:t>
            </a:r>
            <a:r>
              <a:rPr lang="ru-RU" sz="1700" b="0" i="0" dirty="0">
                <a:effectLst/>
                <a:latin typeface="Courier" pitchFamily="49"/>
              </a:rPr>
              <a:t> за «</a:t>
            </a:r>
            <a:r>
              <a:rPr lang="ru-RU" sz="1700" b="0" i="0" dirty="0" err="1">
                <a:effectLst/>
                <a:latin typeface="Courier" pitchFamily="49"/>
              </a:rPr>
              <a:t>прикрий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випадок</a:t>
            </a:r>
            <a:r>
              <a:rPr lang="ru-RU" sz="1700" b="0" i="0" dirty="0">
                <a:effectLst/>
                <a:latin typeface="Courier" pitchFamily="49"/>
              </a:rPr>
              <a:t>» </a:t>
            </a:r>
            <a:r>
              <a:rPr lang="ru-RU" sz="1700" b="0" i="0" dirty="0" err="1">
                <a:effectLst/>
                <a:latin typeface="Courier" pitchFamily="49"/>
              </a:rPr>
              <a:t>арешту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було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надано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польським</a:t>
            </a:r>
            <a:r>
              <a:rPr lang="ru-RU" sz="1700" b="0" i="0" dirty="0">
                <a:effectLst/>
                <a:latin typeface="Courier" pitchFamily="49"/>
              </a:rPr>
              <a:t> МЗС 11 </a:t>
            </a:r>
            <a:r>
              <a:rPr lang="ru-RU" sz="1700" b="0" i="0" dirty="0" err="1">
                <a:effectLst/>
                <a:latin typeface="Courier" pitchFamily="49"/>
              </a:rPr>
              <a:t>березня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українській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дипломатичній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місії</a:t>
            </a:r>
            <a:r>
              <a:rPr lang="ru-RU" sz="1700" b="0" i="0" dirty="0">
                <a:effectLst/>
                <a:latin typeface="Courier" pitchFamily="49"/>
              </a:rPr>
              <a:t> в </a:t>
            </a:r>
            <a:r>
              <a:rPr lang="ru-RU" sz="1700" b="0" i="0" dirty="0" err="1">
                <a:effectLst/>
                <a:latin typeface="Courier" pitchFamily="49"/>
              </a:rPr>
              <a:t>Варшаві</a:t>
            </a:r>
            <a:r>
              <a:rPr lang="ru-RU" sz="1700" b="0" i="0" dirty="0">
                <a:effectLst/>
                <a:latin typeface="Courier" pitchFamily="49"/>
              </a:rPr>
              <a:t>[3]. 22 </a:t>
            </a:r>
            <a:r>
              <a:rPr lang="ru-RU" sz="1700" b="0" i="0" dirty="0" err="1">
                <a:effectLst/>
                <a:latin typeface="Courier" pitchFamily="49"/>
              </a:rPr>
              <a:t>квітня</a:t>
            </a:r>
            <a:r>
              <a:rPr lang="ru-RU" sz="1700" b="0" i="0" dirty="0">
                <a:effectLst/>
                <a:latin typeface="Courier" pitchFamily="49"/>
              </a:rPr>
              <a:t> 1920 р. </a:t>
            </a:r>
            <a:r>
              <a:rPr lang="ru-RU" sz="1700" b="0" i="0" dirty="0" err="1">
                <a:effectLst/>
                <a:latin typeface="Courier" pitchFamily="49"/>
              </a:rPr>
              <a:t>підписав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союзний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договір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із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Польщею</a:t>
            </a:r>
            <a:r>
              <a:rPr lang="ru-RU" sz="1700" b="0" i="0" dirty="0">
                <a:effectLst/>
                <a:latin typeface="Courier" pitchFamily="49"/>
              </a:rPr>
              <a:t>. В </a:t>
            </a:r>
            <a:r>
              <a:rPr lang="ru-RU" sz="1700" b="0" i="0" dirty="0" err="1">
                <a:effectLst/>
                <a:latin typeface="Courier" pitchFamily="49"/>
              </a:rPr>
              <a:t>уряді</a:t>
            </a:r>
            <a:r>
              <a:rPr lang="ru-RU" sz="1700" b="0" i="0" dirty="0">
                <a:effectLst/>
                <a:latin typeface="Courier" pitchFamily="49"/>
              </a:rPr>
              <a:t> УНР на </a:t>
            </a:r>
            <a:r>
              <a:rPr lang="ru-RU" sz="1700" b="0" i="0" dirty="0" err="1">
                <a:effectLst/>
                <a:latin typeface="Courier" pitchFamily="49"/>
              </a:rPr>
              <a:t>чолі</a:t>
            </a:r>
            <a:r>
              <a:rPr lang="ru-RU" sz="1700" b="0" i="0" dirty="0">
                <a:effectLst/>
                <a:latin typeface="Courier" pitchFamily="49"/>
              </a:rPr>
              <a:t> з </a:t>
            </a:r>
            <a:r>
              <a:rPr lang="ru-RU" sz="1700" b="0" i="0" dirty="0" err="1">
                <a:effectLst/>
                <a:latin typeface="Courier" pitchFamily="49"/>
              </a:rPr>
              <a:t>В‘ячеславом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Прокоповичем</a:t>
            </a:r>
            <a:r>
              <a:rPr lang="ru-RU" sz="1700" b="0" i="0" dirty="0">
                <a:effectLst/>
                <a:latin typeface="Courier" pitchFamily="49"/>
              </a:rPr>
              <a:t> з </a:t>
            </a:r>
            <a:r>
              <a:rPr lang="ru-RU" sz="1700" b="0" i="0" dirty="0" err="1">
                <a:effectLst/>
                <a:latin typeface="Courier" pitchFamily="49"/>
              </a:rPr>
              <a:t>травня</a:t>
            </a:r>
            <a:r>
              <a:rPr lang="ru-RU" sz="1700" b="0" i="0" dirty="0">
                <a:effectLst/>
                <a:latin typeface="Courier" pitchFamily="49"/>
              </a:rPr>
              <a:t> 1920 року </a:t>
            </a:r>
            <a:r>
              <a:rPr lang="ru-RU" sz="1700" b="0" i="0" dirty="0" err="1">
                <a:effectLst/>
                <a:latin typeface="Courier" pitchFamily="49"/>
              </a:rPr>
              <a:t>залишився</a:t>
            </a:r>
            <a:r>
              <a:rPr lang="ru-RU" sz="1700" b="0" i="0" dirty="0">
                <a:effectLst/>
                <a:latin typeface="Courier" pitchFamily="49"/>
              </a:rPr>
              <a:t> на </a:t>
            </a:r>
            <a:r>
              <a:rPr lang="ru-RU" sz="1700" b="0" i="0" dirty="0" err="1">
                <a:effectLst/>
                <a:latin typeface="Courier" pitchFamily="49"/>
              </a:rPr>
              <a:t>посаді</a:t>
            </a:r>
            <a:r>
              <a:rPr lang="ru-RU" sz="1700" b="0" i="0" dirty="0">
                <a:effectLst/>
                <a:latin typeface="Courier" pitchFamily="49"/>
              </a:rPr>
              <a:t> заступника голови Ради народних </a:t>
            </a:r>
            <a:r>
              <a:rPr lang="ru-RU" sz="1700" b="0" i="0" dirty="0" err="1">
                <a:effectLst/>
                <a:latin typeface="Courier" pitchFamily="49"/>
              </a:rPr>
              <a:t>міністрів</a:t>
            </a:r>
            <a:r>
              <a:rPr lang="ru-RU" sz="1700" b="0" i="0" dirty="0">
                <a:effectLst/>
                <a:latin typeface="Courier" pitchFamily="49"/>
              </a:rPr>
              <a:t> і </a:t>
            </a:r>
            <a:r>
              <a:rPr lang="ru-RU" sz="1700" b="0" i="0" dirty="0" err="1">
                <a:effectLst/>
                <a:latin typeface="Courier" pitchFamily="49"/>
              </a:rPr>
              <a:t>міністра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юстиції</a:t>
            </a:r>
            <a:r>
              <a:rPr lang="ru-RU" sz="1700" b="0" i="0" dirty="0">
                <a:effectLst/>
                <a:latin typeface="Courier" pitchFamily="49"/>
              </a:rPr>
              <a:t>. </a:t>
            </a:r>
            <a:r>
              <a:rPr lang="ru-RU" sz="1700" b="0" i="0" dirty="0" err="1">
                <a:effectLst/>
                <a:latin typeface="Courier" pitchFamily="49"/>
              </a:rPr>
              <a:t>Після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трагічного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закінчення</a:t>
            </a:r>
            <a:r>
              <a:rPr lang="ru-RU" sz="1700" b="0" i="0" dirty="0">
                <a:effectLst/>
                <a:latin typeface="Courier" pitchFamily="49"/>
              </a:rPr>
              <a:t> Другого </a:t>
            </a:r>
            <a:r>
              <a:rPr lang="ru-RU" sz="1700" b="0" i="0" dirty="0" err="1">
                <a:effectLst/>
                <a:latin typeface="Courier" pitchFamily="49"/>
              </a:rPr>
              <a:t>Зимового</a:t>
            </a:r>
            <a:r>
              <a:rPr lang="ru-RU" sz="1700" b="0" i="0" dirty="0">
                <a:effectLst/>
                <a:latin typeface="Courier" pitchFamily="49"/>
              </a:rPr>
              <a:t> походу </a:t>
            </a:r>
            <a:r>
              <a:rPr lang="ru-RU" sz="1700" b="0" i="0" dirty="0" err="1">
                <a:effectLst/>
                <a:latin typeface="Courier" pitchFamily="49"/>
              </a:rPr>
              <a:t>наприкінці</a:t>
            </a:r>
            <a:r>
              <a:rPr lang="ru-RU" sz="1700" b="0" i="0" dirty="0">
                <a:effectLst/>
                <a:latin typeface="Courier" pitchFamily="49"/>
              </a:rPr>
              <a:t> 1921 року </a:t>
            </a:r>
            <a:r>
              <a:rPr lang="ru-RU" sz="1700" b="0" i="0" dirty="0" err="1">
                <a:effectLst/>
                <a:latin typeface="Courier" pitchFamily="49"/>
              </a:rPr>
              <a:t>відстояв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тезу</a:t>
            </a:r>
            <a:r>
              <a:rPr lang="ru-RU" sz="1700" b="0" i="0" dirty="0">
                <a:effectLst/>
                <a:latin typeface="Courier" pitchFamily="49"/>
              </a:rPr>
              <a:t> про </a:t>
            </a:r>
            <a:r>
              <a:rPr lang="ru-RU" sz="1700" b="0" i="0" dirty="0" err="1">
                <a:effectLst/>
                <a:latin typeface="Courier" pitchFamily="49"/>
              </a:rPr>
              <a:t>продовження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діяльності</a:t>
            </a:r>
            <a:r>
              <a:rPr lang="ru-RU" sz="1700" b="0" i="0" dirty="0">
                <a:effectLst/>
                <a:latin typeface="Courier" pitchFamily="49"/>
              </a:rPr>
              <a:t> </a:t>
            </a:r>
            <a:r>
              <a:rPr lang="ru-RU" sz="1700" b="0" i="0" dirty="0" err="1">
                <a:effectLst/>
                <a:latin typeface="Courier" pitchFamily="49"/>
              </a:rPr>
              <a:t>уряду</a:t>
            </a:r>
            <a:r>
              <a:rPr lang="ru-RU" sz="1700" b="0" i="0" dirty="0">
                <a:effectLst/>
                <a:latin typeface="Courier" pitchFamily="49"/>
              </a:rPr>
              <a:t> УНР в </a:t>
            </a:r>
            <a:r>
              <a:rPr lang="ru-RU" sz="1700" b="0" i="0" dirty="0" err="1">
                <a:effectLst/>
                <a:latin typeface="Courier" pitchFamily="49"/>
              </a:rPr>
              <a:t>екзилі</a:t>
            </a:r>
            <a:r>
              <a:rPr lang="ru-RU" sz="1700" b="0" i="0" dirty="0">
                <a:effectLst/>
                <a:latin typeface="Courier" pitchFamily="49"/>
              </a:rPr>
              <a:t>.</a:t>
            </a:r>
            <a:endParaRPr lang="ru-RU" sz="1700" dirty="0">
              <a:effectLst/>
              <a:latin typeface="Courier" pitchFamily="4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3011274-4C00-8346-8556-46D09206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0" y="1447800"/>
            <a:ext cx="3580781" cy="378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66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BA9AE-780E-8046-ABD8-530D4459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1183"/>
            <a:ext cx="8911687" cy="992817"/>
          </a:xfrm>
        </p:spPr>
        <p:txBody>
          <a:bodyPr>
            <a:normAutofit/>
          </a:bodyPr>
          <a:lstStyle/>
          <a:p>
            <a:r>
              <a:rPr lang="ru-RU" sz="5500" b="1" dirty="0" err="1">
                <a:solidFill>
                  <a:srgbClr val="222222"/>
                </a:solidFill>
                <a:latin typeface="SAVOYE LET PLAIN:1.0" pitchFamily="2" charset="0"/>
              </a:rPr>
              <a:t>Діяльність</a:t>
            </a:r>
            <a:r>
              <a:rPr lang="ru-RU" sz="5500" b="1" dirty="0">
                <a:solidFill>
                  <a:srgbClr val="222222"/>
                </a:solidFill>
                <a:latin typeface="SAVOYE LET PLAIN:1.0" pitchFamily="2" charset="0"/>
              </a:rPr>
              <a:t> в </a:t>
            </a:r>
            <a:r>
              <a:rPr lang="ru-RU" sz="5500" b="1" dirty="0" err="1">
                <a:solidFill>
                  <a:srgbClr val="222222"/>
                </a:solidFill>
                <a:latin typeface="SAVOYE LET PLAIN:1.0" pitchFamily="2" charset="0"/>
              </a:rPr>
              <a:t>еміграції</a:t>
            </a:r>
            <a:endParaRPr lang="ru-UA" sz="5500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717810-BC96-C04A-B06F-3FF58B76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600200"/>
            <a:ext cx="7694611" cy="5045927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effectLst/>
                <a:latin typeface="Courier" pitchFamily="49"/>
              </a:rPr>
              <a:t>Разом </a:t>
            </a:r>
            <a:r>
              <a:rPr lang="ru-RU" b="0" i="0" dirty="0" err="1">
                <a:effectLst/>
                <a:latin typeface="Courier" pitchFamily="49"/>
              </a:rPr>
              <a:t>із</a:t>
            </a:r>
            <a:r>
              <a:rPr lang="ru-RU" b="0" i="0" dirty="0">
                <a:effectLst/>
                <a:latin typeface="Courier" pitchFamily="49"/>
              </a:rPr>
              <a:t> Симоном </a:t>
            </a:r>
            <a:r>
              <a:rPr lang="ru-RU" b="0" i="0" dirty="0" err="1">
                <a:effectLst/>
                <a:latin typeface="Courier" pitchFamily="49"/>
              </a:rPr>
              <a:t>Петлюрою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керувавдипломатичною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діяльністю</a:t>
            </a:r>
            <a:r>
              <a:rPr lang="ru-RU" b="0" i="0" dirty="0">
                <a:effectLst/>
                <a:latin typeface="Courier" pitchFamily="49"/>
              </a:rPr>
              <a:t> УНР у </a:t>
            </a:r>
            <a:r>
              <a:rPr lang="ru-RU" b="0" i="0" dirty="0" err="1">
                <a:effectLst/>
                <a:latin typeface="Courier" pitchFamily="49"/>
              </a:rPr>
              <a:t>Варшаві</a:t>
            </a:r>
            <a:r>
              <a:rPr lang="ru-RU" b="0" i="0" dirty="0">
                <a:effectLst/>
                <a:latin typeface="Courier" pitchFamily="49"/>
              </a:rPr>
              <a:t>. </a:t>
            </a:r>
            <a:r>
              <a:rPr lang="ru-RU" b="0" i="0" dirty="0" err="1">
                <a:effectLst/>
                <a:latin typeface="Courier" pitchFamily="49"/>
              </a:rPr>
              <a:t>Протягом</a:t>
            </a:r>
            <a:r>
              <a:rPr lang="ru-RU" b="0" i="0" dirty="0">
                <a:effectLst/>
                <a:latin typeface="Courier" pitchFamily="49"/>
              </a:rPr>
              <a:t> 1920—1921 </a:t>
            </a:r>
            <a:r>
              <a:rPr lang="ru-RU" b="0" i="0" dirty="0" err="1">
                <a:effectLst/>
                <a:latin typeface="Courier" pitchFamily="49"/>
              </a:rPr>
              <a:t>років</a:t>
            </a:r>
            <a:r>
              <a:rPr lang="ru-RU" b="0" i="0" dirty="0">
                <a:effectLst/>
                <a:latin typeface="Courier" pitchFamily="49"/>
              </a:rPr>
              <a:t> — </a:t>
            </a:r>
            <a:r>
              <a:rPr lang="ru-RU" b="0" i="0" dirty="0" err="1">
                <a:effectLst/>
                <a:latin typeface="Courier" pitchFamily="49"/>
              </a:rPr>
              <a:t>виконувач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обов'язків</a:t>
            </a:r>
            <a:r>
              <a:rPr lang="ru-RU" b="0" i="0" dirty="0">
                <a:effectLst/>
                <a:latin typeface="Courier" pitchFamily="49"/>
              </a:rPr>
              <a:t> голови </a:t>
            </a:r>
            <a:r>
              <a:rPr lang="ru-RU" b="0" i="0" dirty="0" err="1">
                <a:effectLst/>
                <a:latin typeface="Courier" pitchFamily="49"/>
              </a:rPr>
              <a:t>уряду</a:t>
            </a:r>
            <a:r>
              <a:rPr lang="ru-RU" b="0" i="0" dirty="0">
                <a:effectLst/>
                <a:latin typeface="Courier" pitchFamily="49"/>
              </a:rPr>
              <a:t> УНР, в 1922–1926 роках — голова </a:t>
            </a:r>
            <a:r>
              <a:rPr lang="ru-RU" b="0" i="0" dirty="0" err="1">
                <a:effectLst/>
                <a:latin typeface="Courier" pitchFamily="49"/>
              </a:rPr>
              <a:t>уряду</a:t>
            </a:r>
            <a:r>
              <a:rPr lang="ru-RU" b="0" i="0" dirty="0">
                <a:effectLst/>
                <a:latin typeface="Courier" pitchFamily="49"/>
              </a:rPr>
              <a:t> УНР в </a:t>
            </a:r>
            <a:r>
              <a:rPr lang="ru-RU" b="0" i="0" dirty="0" err="1">
                <a:effectLst/>
                <a:latin typeface="Courier" pitchFamily="49"/>
              </a:rPr>
              <a:t>екзилі</a:t>
            </a:r>
            <a:r>
              <a:rPr lang="ru-RU" b="0" i="0" dirty="0">
                <a:effectLst/>
                <a:latin typeface="Courier" pitchFamily="49"/>
              </a:rPr>
              <a:t>. Жив у </a:t>
            </a:r>
            <a:r>
              <a:rPr lang="ru-RU" b="0" i="0" dirty="0" err="1">
                <a:effectLst/>
                <a:latin typeface="Courier" pitchFamily="49"/>
              </a:rPr>
              <a:t>Варшаві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під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постійним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наглядом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польської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поліції</a:t>
            </a:r>
            <a:r>
              <a:rPr lang="ru-RU" b="0" i="0" dirty="0">
                <a:effectLst/>
                <a:latin typeface="Courier" pitchFamily="49"/>
              </a:rPr>
              <a:t>; став одним з </a:t>
            </a:r>
            <a:r>
              <a:rPr lang="ru-RU" b="0" i="0" dirty="0" err="1">
                <a:effectLst/>
                <a:latin typeface="Courier" pitchFamily="49"/>
              </a:rPr>
              <a:t>ініціаторів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створення</a:t>
            </a:r>
            <a:r>
              <a:rPr lang="ru-RU" b="0" i="0" dirty="0">
                <a:effectLst/>
                <a:latin typeface="Courier" pitchFamily="49"/>
              </a:rPr>
              <a:t> та </a:t>
            </a:r>
            <a:r>
              <a:rPr lang="ru-RU" b="0" i="0" dirty="0" err="1">
                <a:effectLst/>
                <a:latin typeface="Courier" pitchFamily="49"/>
              </a:rPr>
              <a:t>активним</a:t>
            </a:r>
            <a:r>
              <a:rPr lang="ru-RU" b="0" i="0" dirty="0">
                <a:effectLst/>
                <a:latin typeface="Courier" pitchFamily="49"/>
              </a:rPr>
              <a:t> членом </a:t>
            </a:r>
            <a:r>
              <a:rPr lang="ru-RU" b="0" i="0" dirty="0" err="1">
                <a:effectLst/>
                <a:latin typeface="Courier" pitchFamily="49"/>
              </a:rPr>
              <a:t>Прометеївського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руху</a:t>
            </a:r>
            <a:r>
              <a:rPr lang="ru-RU" b="0" i="0" dirty="0">
                <a:effectLst/>
                <a:latin typeface="Courier" pitchFamily="49"/>
              </a:rPr>
              <a:t>. По </a:t>
            </a:r>
            <a:r>
              <a:rPr lang="ru-RU" b="0" i="0" dirty="0" err="1">
                <a:effectLst/>
                <a:latin typeface="Courier" pitchFamily="49"/>
              </a:rPr>
              <a:t>загибелі</a:t>
            </a:r>
            <a:r>
              <a:rPr lang="ru-RU" b="0" i="0" dirty="0">
                <a:effectLst/>
                <a:latin typeface="Courier" pitchFamily="49"/>
              </a:rPr>
              <a:t> Симона </a:t>
            </a:r>
            <a:r>
              <a:rPr lang="ru-RU" b="0" i="0" dirty="0" err="1">
                <a:effectLst/>
                <a:latin typeface="Courier" pitchFamily="49"/>
              </a:rPr>
              <a:t>Петлюри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очолив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Директорію</a:t>
            </a:r>
            <a:r>
              <a:rPr lang="ru-RU" b="0" i="0" dirty="0">
                <a:effectLst/>
                <a:latin typeface="Courier" pitchFamily="49"/>
              </a:rPr>
              <a:t> УНР та </a:t>
            </a:r>
            <a:r>
              <a:rPr lang="ru-RU" b="0" i="0" dirty="0" err="1">
                <a:effectLst/>
                <a:latin typeface="Courier" pitchFamily="49"/>
              </a:rPr>
              <a:t>перейняв</a:t>
            </a:r>
            <a:r>
              <a:rPr lang="ru-RU" b="0" i="0" dirty="0">
                <a:effectLst/>
                <a:latin typeface="Courier" pitchFamily="49"/>
              </a:rPr>
              <a:t> посаду Головного </a:t>
            </a:r>
            <a:r>
              <a:rPr lang="ru-RU" b="0" i="0" dirty="0" err="1">
                <a:effectLst/>
                <a:latin typeface="Courier" pitchFamily="49"/>
              </a:rPr>
              <a:t>Отамана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військ</a:t>
            </a:r>
            <a:r>
              <a:rPr lang="ru-RU" b="0" i="0" dirty="0">
                <a:effectLst/>
                <a:latin typeface="Courier" pitchFamily="49"/>
              </a:rPr>
              <a:t> УНР.</a:t>
            </a:r>
            <a:endParaRPr lang="ru-RU" dirty="0">
              <a:effectLst/>
              <a:latin typeface="Courier" pitchFamily="49"/>
            </a:endParaRPr>
          </a:p>
          <a:p>
            <a:r>
              <a:rPr lang="ru-RU" b="0" i="0" dirty="0" err="1">
                <a:effectLst/>
                <a:latin typeface="Courier" pitchFamily="49"/>
              </a:rPr>
              <a:t>Протягом</a:t>
            </a:r>
            <a:r>
              <a:rPr lang="ru-RU" b="0" i="0" dirty="0">
                <a:effectLst/>
                <a:latin typeface="Courier" pitchFamily="49"/>
              </a:rPr>
              <a:t> 1926–1954 </a:t>
            </a:r>
            <a:r>
              <a:rPr lang="ru-RU" b="0" i="0" dirty="0" err="1">
                <a:effectLst/>
                <a:latin typeface="Courier" pitchFamily="49"/>
              </a:rPr>
              <a:t>років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очолював</a:t>
            </a:r>
            <a:r>
              <a:rPr lang="ru-RU" b="0" i="0" dirty="0">
                <a:effectLst/>
                <a:latin typeface="Courier" pitchFamily="49"/>
              </a:rPr>
              <a:t> Державний Центр УНР в </a:t>
            </a:r>
            <a:r>
              <a:rPr lang="ru-RU" b="0" i="0" dirty="0" err="1">
                <a:effectLst/>
                <a:latin typeface="Courier" pitchFamily="49"/>
              </a:rPr>
              <a:t>екзилі</a:t>
            </a:r>
            <a:r>
              <a:rPr lang="ru-RU" b="0" i="0" dirty="0">
                <a:effectLst/>
                <a:latin typeface="Courier" pitchFamily="49"/>
              </a:rPr>
              <a:t> та </a:t>
            </a:r>
            <a:r>
              <a:rPr lang="ru-RU" b="0" i="0" dirty="0" err="1">
                <a:effectLst/>
                <a:latin typeface="Courier" pitchFamily="49"/>
              </a:rPr>
              <a:t>керував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українською</a:t>
            </a:r>
            <a:r>
              <a:rPr lang="ru-RU" b="0" i="0" dirty="0">
                <a:effectLst/>
                <a:latin typeface="Courier" pitchFamily="49"/>
              </a:rPr>
              <a:t> державною </a:t>
            </a:r>
            <a:r>
              <a:rPr lang="ru-RU" b="0" i="0" dirty="0" err="1">
                <a:effectLst/>
                <a:latin typeface="Courier" pitchFamily="49"/>
              </a:rPr>
              <a:t>політикою</a:t>
            </a:r>
            <a:r>
              <a:rPr lang="ru-RU" b="0" i="0" dirty="0">
                <a:effectLst/>
                <a:latin typeface="Courier" pitchFamily="49"/>
              </a:rPr>
              <a:t>. </a:t>
            </a:r>
            <a:r>
              <a:rPr lang="ru-RU" b="0" i="0" dirty="0" err="1">
                <a:effectLst/>
                <a:latin typeface="Courier" pitchFamily="49"/>
              </a:rPr>
              <a:t>Під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кінець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Другої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світової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війни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переїхав</a:t>
            </a:r>
            <a:r>
              <a:rPr lang="ru-RU" b="0" i="0" dirty="0">
                <a:effectLst/>
                <a:latin typeface="Courier" pitchFamily="49"/>
              </a:rPr>
              <a:t> з </a:t>
            </a:r>
            <a:r>
              <a:rPr lang="ru-RU" b="0" i="0" dirty="0" err="1">
                <a:effectLst/>
                <a:latin typeface="Courier" pitchFamily="49"/>
              </a:rPr>
              <a:t>Варшави</a:t>
            </a:r>
            <a:r>
              <a:rPr lang="ru-RU" b="0" i="0" dirty="0">
                <a:effectLst/>
                <a:latin typeface="Courier" pitchFamily="49"/>
              </a:rPr>
              <a:t> до </a:t>
            </a:r>
            <a:r>
              <a:rPr lang="ru-RU" b="0" i="0" dirty="0" err="1">
                <a:effectLst/>
                <a:latin typeface="Courier" pitchFamily="49"/>
              </a:rPr>
              <a:t>Німеччини</a:t>
            </a:r>
            <a:r>
              <a:rPr lang="ru-RU" b="0" i="0" dirty="0">
                <a:effectLst/>
                <a:latin typeface="Courier" pitchFamily="49"/>
              </a:rPr>
              <a:t>. </a:t>
            </a:r>
            <a:r>
              <a:rPr lang="ru-RU" b="0" i="0" dirty="0" err="1">
                <a:effectLst/>
                <a:latin typeface="Courier" pitchFamily="49"/>
              </a:rPr>
              <a:t>Під</a:t>
            </a:r>
            <a:r>
              <a:rPr lang="ru-RU" b="0" i="0" dirty="0">
                <a:effectLst/>
                <a:latin typeface="Courier" pitchFamily="49"/>
              </a:rPr>
              <a:t> його </a:t>
            </a:r>
            <a:r>
              <a:rPr lang="ru-RU" b="0" i="0" dirty="0" err="1">
                <a:effectLst/>
                <a:latin typeface="Courier" pitchFamily="49"/>
              </a:rPr>
              <a:t>керівництвом</a:t>
            </a:r>
            <a:r>
              <a:rPr lang="ru-RU" b="0" i="0" dirty="0">
                <a:effectLst/>
                <a:latin typeface="Courier" pitchFamily="49"/>
              </a:rPr>
              <a:t> уряд в </a:t>
            </a:r>
            <a:r>
              <a:rPr lang="ru-RU" b="0" i="0" dirty="0" err="1">
                <a:effectLst/>
                <a:latin typeface="Courier" pitchFamily="49"/>
              </a:rPr>
              <a:t>еміграції</a:t>
            </a:r>
            <a:r>
              <a:rPr lang="ru-RU" b="0" i="0" dirty="0">
                <a:effectLst/>
                <a:latin typeface="Courier" pitchFamily="49"/>
              </a:rPr>
              <a:t> з </a:t>
            </a:r>
            <a:r>
              <a:rPr lang="ru-RU" b="0" i="0" dirty="0" err="1">
                <a:effectLst/>
                <a:latin typeface="Courier" pitchFamily="49"/>
              </a:rPr>
              <a:t>травня</a:t>
            </a:r>
            <a:r>
              <a:rPr lang="ru-RU" b="0" i="0" dirty="0">
                <a:effectLst/>
                <a:latin typeface="Courier" pitchFamily="49"/>
              </a:rPr>
              <a:t> 1945 року </a:t>
            </a:r>
            <a:r>
              <a:rPr lang="ru-RU" b="0" i="0" dirty="0" err="1">
                <a:effectLst/>
                <a:latin typeface="Courier" pitchFamily="49"/>
              </a:rPr>
              <a:t>активізував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діяльність</a:t>
            </a:r>
            <a:r>
              <a:rPr lang="ru-RU" b="0" i="0" dirty="0">
                <a:effectLst/>
                <a:latin typeface="Courier" pitchFamily="49"/>
              </a:rPr>
              <a:t> і обновив </a:t>
            </a:r>
            <a:r>
              <a:rPr lang="ru-RU" b="0" i="0" dirty="0" err="1">
                <a:effectLst/>
                <a:latin typeface="Courier" pitchFamily="49"/>
              </a:rPr>
              <a:t>свій</a:t>
            </a:r>
            <a:r>
              <a:rPr lang="ru-RU" b="0" i="0" dirty="0">
                <a:effectLst/>
                <a:latin typeface="Courier" pitchFamily="49"/>
              </a:rPr>
              <a:t> склад. У 1948 </a:t>
            </a:r>
            <a:r>
              <a:rPr lang="ru-RU" b="0" i="0" dirty="0" err="1">
                <a:effectLst/>
                <a:latin typeface="Courier" pitchFamily="49"/>
              </a:rPr>
              <a:t>році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ініціював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створення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Української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Національної</a:t>
            </a:r>
            <a:r>
              <a:rPr lang="ru-RU" b="0" i="0" dirty="0">
                <a:effectLst/>
                <a:latin typeface="Courier" pitchFamily="49"/>
              </a:rPr>
              <a:t> Ради — з </a:t>
            </a:r>
            <a:r>
              <a:rPr lang="ru-RU" b="0" i="0" dirty="0" err="1">
                <a:effectLst/>
                <a:latin typeface="Courier" pitchFamily="49"/>
              </a:rPr>
              <a:t>метою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консолідації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політичних</a:t>
            </a:r>
            <a:r>
              <a:rPr lang="ru-RU" b="0" i="0" dirty="0">
                <a:effectLst/>
                <a:latin typeface="Courier" pitchFamily="49"/>
              </a:rPr>
              <a:t> сил в </a:t>
            </a:r>
            <a:r>
              <a:rPr lang="ru-RU" b="0" i="0" dirty="0" err="1">
                <a:effectLst/>
                <a:latin typeface="Courier" pitchFamily="49"/>
              </a:rPr>
              <a:t>еміграції</a:t>
            </a:r>
            <a:r>
              <a:rPr lang="ru-RU" b="0" i="0" dirty="0">
                <a:effectLst/>
                <a:latin typeface="Courier" pitchFamily="49"/>
              </a:rPr>
              <a:t> та </a:t>
            </a:r>
            <a:r>
              <a:rPr lang="ru-RU" b="0" i="0" dirty="0" err="1">
                <a:effectLst/>
                <a:latin typeface="Courier" pitchFamily="49"/>
              </a:rPr>
              <a:t>реорганізації</a:t>
            </a:r>
            <a:r>
              <a:rPr lang="ru-RU" b="0" i="0" dirty="0">
                <a:effectLst/>
                <a:latin typeface="Courier" pitchFamily="49"/>
              </a:rPr>
              <a:t> Державного Центру УНР в </a:t>
            </a:r>
            <a:r>
              <a:rPr lang="ru-RU" b="0" i="0" dirty="0" err="1">
                <a:effectLst/>
                <a:latin typeface="Courier" pitchFamily="49"/>
              </a:rPr>
              <a:t>екзилі</a:t>
            </a:r>
            <a:r>
              <a:rPr lang="ru-RU" b="0" i="0" dirty="0">
                <a:effectLst/>
                <a:latin typeface="Courier" pitchFamily="49"/>
              </a:rPr>
              <a:t> — у </a:t>
            </a:r>
            <a:r>
              <a:rPr lang="ru-RU" b="0" i="0" dirty="0" err="1">
                <a:effectLst/>
                <a:latin typeface="Courier" pitchFamily="49"/>
              </a:rPr>
              <a:t>співпраці</a:t>
            </a:r>
            <a:r>
              <a:rPr lang="ru-RU" b="0" i="0" dirty="0">
                <a:effectLst/>
                <a:latin typeface="Courier" pitchFamily="49"/>
              </a:rPr>
              <a:t> з </a:t>
            </a:r>
            <a:r>
              <a:rPr lang="ru-RU" b="0" i="0" dirty="0" err="1">
                <a:effectLst/>
                <a:latin typeface="Courier" pitchFamily="49"/>
              </a:rPr>
              <a:t>Ісааком</a:t>
            </a:r>
            <a:r>
              <a:rPr lang="ru-RU" b="0" i="0" dirty="0">
                <a:effectLst/>
                <a:latin typeface="Courier" pitchFamily="49"/>
              </a:rPr>
              <a:t> </a:t>
            </a:r>
            <a:r>
              <a:rPr lang="ru-RU" b="0" i="0" dirty="0" err="1">
                <a:effectLst/>
                <a:latin typeface="Courier" pitchFamily="49"/>
              </a:rPr>
              <a:t>Мазепою</a:t>
            </a:r>
            <a:r>
              <a:rPr lang="ru-RU" b="0" i="0" dirty="0">
                <a:effectLst/>
                <a:latin typeface="Courier" pitchFamily="49"/>
              </a:rPr>
              <a:t>.</a:t>
            </a:r>
            <a:endParaRPr lang="ru-RU" dirty="0">
              <a:effectLst/>
              <a:latin typeface="Courier" pitchFamily="49"/>
            </a:endParaRPr>
          </a:p>
          <a:p>
            <a:endParaRPr lang="ru-UA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25C3BC6-547A-A24A-B17A-128CEA4E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3599364" cy="394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85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7A9BF-678B-ED44-8974-764E3043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5500" b="1" dirty="0">
                <a:latin typeface="SAVOYE LET PLAIN:1.0" pitchFamily="2" charset="0"/>
              </a:rPr>
              <a:t>Вшанування</a:t>
            </a:r>
            <a:r>
              <a:rPr lang="uk-UA" sz="5500" b="1" dirty="0"/>
              <a:t> </a:t>
            </a:r>
            <a:r>
              <a:rPr lang="uk-UA" sz="5500" b="1" dirty="0">
                <a:latin typeface="SAVOYE LET PLAIN:1.0" pitchFamily="2" charset="0"/>
              </a:rPr>
              <a:t>пам‘яті</a:t>
            </a:r>
            <a:endParaRPr lang="ru-UA" sz="5500" b="1" dirty="0">
              <a:latin typeface="SAVOYE LET PLAIN:1.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D0D6E-879C-F845-8C46-217F78FA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718898"/>
            <a:ext cx="7113816" cy="4681901"/>
          </a:xfrm>
        </p:spPr>
        <p:txBody>
          <a:bodyPr>
            <a:noAutofit/>
          </a:bodyPr>
          <a:lstStyle/>
          <a:p>
            <a:r>
              <a:rPr lang="ru-RU" sz="2000" b="0" i="0" dirty="0" err="1">
                <a:effectLst/>
                <a:latin typeface="Courier" pitchFamily="49"/>
              </a:rPr>
              <a:t>Був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похований</a:t>
            </a:r>
            <a:r>
              <a:rPr lang="ru-RU" sz="2000" b="0" i="0" dirty="0">
                <a:effectLst/>
                <a:latin typeface="Courier" pitchFamily="49"/>
              </a:rPr>
              <a:t> на </a:t>
            </a:r>
            <a:r>
              <a:rPr lang="ru-RU" sz="2000" b="0" i="0" dirty="0" err="1">
                <a:effectLst/>
                <a:latin typeface="Courier" pitchFamily="49"/>
              </a:rPr>
              <a:t>цвинтарі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Вальдфрідгоф</a:t>
            </a:r>
            <a:r>
              <a:rPr lang="ru-RU" sz="2000" b="0" i="0" dirty="0">
                <a:effectLst/>
                <a:latin typeface="Courier" pitchFamily="49"/>
              </a:rPr>
              <a:t>, у </a:t>
            </a:r>
            <a:r>
              <a:rPr lang="ru-RU" sz="2000" b="0" i="0" dirty="0" err="1">
                <a:effectLst/>
                <a:latin typeface="Courier" pitchFamily="49"/>
              </a:rPr>
              <a:t>Мюнхені</a:t>
            </a:r>
            <a:r>
              <a:rPr lang="ru-RU" sz="2000" b="0" i="0" dirty="0">
                <a:effectLst/>
                <a:latin typeface="Courier" pitchFamily="49"/>
              </a:rPr>
              <a:t>, </a:t>
            </a:r>
            <a:r>
              <a:rPr lang="ru-RU" sz="2000" b="0" i="0" dirty="0" err="1">
                <a:effectLst/>
                <a:latin typeface="Courier" pitchFamily="49"/>
              </a:rPr>
              <a:t>згодом</a:t>
            </a:r>
            <a:r>
              <a:rPr lang="ru-RU" sz="2000" b="0" i="0" dirty="0">
                <a:effectLst/>
                <a:latin typeface="Courier" pitchFamily="49"/>
              </a:rPr>
              <a:t> прах </a:t>
            </a:r>
            <a:r>
              <a:rPr lang="ru-RU" sz="2000" b="0" i="0" dirty="0" err="1">
                <a:effectLst/>
                <a:latin typeface="Courier" pitchFamily="49"/>
              </a:rPr>
              <a:t>перепоховано</a:t>
            </a:r>
            <a:r>
              <a:rPr lang="ru-RU" sz="2000" b="0" i="0" dirty="0">
                <a:effectLst/>
                <a:latin typeface="Courier" pitchFamily="49"/>
              </a:rPr>
              <a:t> на </a:t>
            </a:r>
            <a:r>
              <a:rPr lang="ru-RU" sz="2000" b="0" i="0" dirty="0" err="1">
                <a:effectLst/>
                <a:latin typeface="Courier" pitchFamily="49"/>
              </a:rPr>
              <a:t>українському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меморіальному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кладовищі</a:t>
            </a:r>
            <a:r>
              <a:rPr lang="ru-RU" sz="2000" b="0" i="0" dirty="0">
                <a:effectLst/>
                <a:latin typeface="Courier" pitchFamily="49"/>
              </a:rPr>
              <a:t> в </a:t>
            </a:r>
            <a:r>
              <a:rPr lang="ru-RU" sz="2000" b="0" i="0" dirty="0" err="1">
                <a:effectLst/>
                <a:latin typeface="Courier" pitchFamily="49"/>
              </a:rPr>
              <a:t>Браунд-Бруці</a:t>
            </a:r>
            <a:r>
              <a:rPr lang="ru-RU" sz="2000" b="0" i="0" dirty="0">
                <a:effectLst/>
                <a:latin typeface="Courier" pitchFamily="49"/>
              </a:rPr>
              <a:t>, </a:t>
            </a:r>
            <a:r>
              <a:rPr lang="ru-RU" sz="2000" b="0" i="0" dirty="0" err="1">
                <a:effectLst/>
                <a:latin typeface="Courier" pitchFamily="49"/>
              </a:rPr>
              <a:t>поблизу</a:t>
            </a:r>
            <a:r>
              <a:rPr lang="ru-RU" sz="2000" b="0" i="0" dirty="0">
                <a:effectLst/>
                <a:latin typeface="Courier" pitchFamily="49"/>
              </a:rPr>
              <a:t> Нью-Йорка.</a:t>
            </a:r>
            <a:endParaRPr lang="uk-UA" sz="2000" b="0" i="0" dirty="0">
              <a:effectLst/>
              <a:latin typeface="Courier" pitchFamily="49"/>
            </a:endParaRPr>
          </a:p>
          <a:p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27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березня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2009 року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Національний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банк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України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увів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до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обігу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ювілейну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монету «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Андрій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Лівицький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» (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серія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«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Видатні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особистості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Courier" pitchFamily="49"/>
              </a:rPr>
              <a:t>України</a:t>
            </a:r>
            <a:r>
              <a:rPr lang="ru-RU" sz="2000" dirty="0">
                <a:solidFill>
                  <a:srgbClr val="222222"/>
                </a:solidFill>
                <a:latin typeface="Courier" pitchFamily="49"/>
              </a:rPr>
              <a:t>»).</a:t>
            </a:r>
            <a:endParaRPr lang="uk-UA" sz="2000" dirty="0">
              <a:solidFill>
                <a:srgbClr val="222222"/>
              </a:solidFill>
              <a:latin typeface="Courier" pitchFamily="49"/>
            </a:endParaRPr>
          </a:p>
          <a:p>
            <a:r>
              <a:rPr lang="ru-RU" sz="2000" b="0" i="0" dirty="0">
                <a:effectLst/>
                <a:latin typeface="Courier" pitchFamily="49"/>
              </a:rPr>
              <a:t>Одна з </a:t>
            </a:r>
            <a:r>
              <a:rPr lang="ru-RU" sz="2000" b="0" i="0" dirty="0" err="1">
                <a:effectLst/>
                <a:latin typeface="Courier" pitchFamily="49"/>
              </a:rPr>
              <a:t>вулиць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міста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Каневі</a:t>
            </a:r>
            <a:r>
              <a:rPr lang="ru-RU" sz="2000" b="0" i="0" dirty="0">
                <a:effectLst/>
                <a:latin typeface="Courier" pitchFamily="49"/>
              </a:rPr>
              <a:t> носить </a:t>
            </a:r>
            <a:r>
              <a:rPr lang="ru-RU" sz="2000" b="0" i="0" dirty="0" err="1">
                <a:effectLst/>
                <a:latin typeface="Courier" pitchFamily="49"/>
              </a:rPr>
              <a:t>ім'я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Андрія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Лівицького</a:t>
            </a:r>
            <a:r>
              <a:rPr lang="ru-RU" sz="2000" b="0" i="0" dirty="0">
                <a:effectLst/>
                <a:latin typeface="Courier" pitchFamily="49"/>
              </a:rPr>
              <a:t>.</a:t>
            </a:r>
            <a:endParaRPr lang="ru-RU" sz="2000" dirty="0">
              <a:effectLst/>
              <a:latin typeface="Courier" pitchFamily="49"/>
            </a:endParaRPr>
          </a:p>
          <a:p>
            <a:r>
              <a:rPr lang="ru-RU" sz="2000" b="0" i="0" dirty="0">
                <a:effectLst/>
                <a:latin typeface="Courier" pitchFamily="49"/>
              </a:rPr>
              <a:t> 5 </a:t>
            </a:r>
            <a:r>
              <a:rPr lang="ru-RU" sz="2000" b="0" i="0" dirty="0" err="1">
                <a:effectLst/>
                <a:latin typeface="Courier" pitchFamily="49"/>
              </a:rPr>
              <a:t>квітня</a:t>
            </a:r>
            <a:r>
              <a:rPr lang="ru-RU" sz="2000" b="0" i="0" dirty="0">
                <a:effectLst/>
                <a:latin typeface="Courier" pitchFamily="49"/>
              </a:rPr>
              <a:t> 2018 року в </a:t>
            </a:r>
            <a:r>
              <a:rPr lang="ru-RU" sz="2000" b="0" i="0" dirty="0" err="1">
                <a:effectLst/>
                <a:latin typeface="Courier" pitchFamily="49"/>
              </a:rPr>
              <a:t>місті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Прилуки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відкрили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меморіальну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дошку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Андрію</a:t>
            </a:r>
            <a:r>
              <a:rPr lang="ru-RU" sz="2000" b="0" i="0" dirty="0">
                <a:effectLst/>
                <a:latin typeface="Courier" pitchFamily="49"/>
              </a:rPr>
              <a:t> </a:t>
            </a:r>
            <a:r>
              <a:rPr lang="ru-RU" sz="2000" b="0" i="0" dirty="0" err="1">
                <a:effectLst/>
                <a:latin typeface="Courier" pitchFamily="49"/>
              </a:rPr>
              <a:t>Лівицькому</a:t>
            </a:r>
            <a:r>
              <a:rPr lang="ru-RU" sz="2000" b="0" i="0" dirty="0">
                <a:effectLst/>
                <a:latin typeface="Courier" pitchFamily="49"/>
              </a:rPr>
              <a:t>.</a:t>
            </a:r>
            <a:endParaRPr lang="ru-RU" sz="2000" dirty="0">
              <a:effectLst/>
              <a:latin typeface="Courier" pitchFamily="4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05F1349-B2E7-B04E-BFA9-36DE67E9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1" y="1562100"/>
            <a:ext cx="2238255" cy="299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2291B62-2F20-8248-8327-36F998DA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31" y="4255954"/>
            <a:ext cx="2472784" cy="2472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89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C9816-BF40-6C47-9517-6FDEE319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583" y="1154770"/>
            <a:ext cx="7356417" cy="5269571"/>
          </a:xfrm>
        </p:spPr>
        <p:txBody>
          <a:bodyPr>
            <a:noAutofit/>
          </a:bodyPr>
          <a:lstStyle/>
          <a:p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Показовою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рисою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вдачі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А.М.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Лівицького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була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особиста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скромність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врівноваженість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здатність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вгамовувати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власні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політичні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амбіції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і толерантно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ставитися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до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поглядів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інших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.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Уміння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мирити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ворогуючі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групи,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партії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і людей проявились у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нього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ще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за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студентських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часів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застосовував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він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ту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зброю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до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самої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смерті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.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Перебуваючи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при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владі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він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послідовно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прагнув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до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об’єднання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всієї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політичної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еміграції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. Його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оптимізм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який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виявлявся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у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найкритичніших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моментах,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ніколи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його не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зраджував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а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повертав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віру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тим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хто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зневірився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. Президент УНР в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екзилі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– це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найвище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становище в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еміграційній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громаді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найбільший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найтяжчий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подвиг і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самопосвята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. Треба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мати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виняткову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витривалість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загартований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у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житті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дух і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незламну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віру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та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повне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розуміння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свого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обов’язку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перед народом,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щоб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пройти той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тернистий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шлях так, як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пройшов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її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Президент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Андрій</a:t>
            </a:r>
            <a:r>
              <a:rPr lang="ru-RU" sz="2200" dirty="0">
                <a:solidFill>
                  <a:srgbClr val="333333"/>
                </a:solidFill>
                <a:latin typeface="SAVOYE LET PLAIN:1.0" pitchFamily="2" charset="0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SAVOYE LET PLAIN:1.0" pitchFamily="2" charset="0"/>
              </a:rPr>
              <a:t>Лівицький</a:t>
            </a:r>
            <a:r>
              <a:rPr lang="ru-RU" sz="2200" dirty="0">
                <a:solidFill>
                  <a:srgbClr val="333333"/>
                </a:solidFill>
                <a:latin typeface="Courier" pitchFamily="49"/>
              </a:rPr>
              <a:t>.</a:t>
            </a:r>
            <a:endParaRPr lang="ru-UA" sz="2200" dirty="0">
              <a:latin typeface="Courier" pitchFamily="49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F60D4D0-D7DD-F44D-AC09-6AC665E5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476051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219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400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Андрій Миколайович Лівицький</vt:lpstr>
      <vt:lpstr>Історія життя</vt:lpstr>
      <vt:lpstr>Початок партійної діяльності (РУП, УСДРП)</vt:lpstr>
      <vt:lpstr>Член Центральної Ради</vt:lpstr>
      <vt:lpstr>Період Гетьманату Павла Скоропадського</vt:lpstr>
      <vt:lpstr>Доба Директорії</vt:lpstr>
      <vt:lpstr>Діяльність в еміграції</vt:lpstr>
      <vt:lpstr> Вшанування пам‘яті</vt:lpstr>
      <vt:lpstr>Презентация PowerPoint</vt:lpstr>
      <vt:lpstr>Український інститут національної пам’яті пропонує широкому загалу ближче знайомство з епістолярною спадщиною Андрія Лівицького</vt:lpstr>
      <vt:lpstr>Підготувала студентка групи ПР-205  Землянікіна Марія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Андрій Миколайович Лівицький</dc:title>
  <dc:creator>мария земляникина</dc:creator>
  <cp:lastModifiedBy>Пользователь Windows</cp:lastModifiedBy>
  <cp:revision>6</cp:revision>
  <dcterms:created xsi:type="dcterms:W3CDTF">2020-04-05T22:06:06Z</dcterms:created>
  <dcterms:modified xsi:type="dcterms:W3CDTF">2020-04-10T08:39:55Z</dcterms:modified>
</cp:coreProperties>
</file>